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67" r:id="rId3"/>
    <p:sldId id="257" r:id="rId4"/>
    <p:sldId id="258" r:id="rId5"/>
    <p:sldId id="259" r:id="rId6"/>
    <p:sldId id="270" r:id="rId7"/>
    <p:sldId id="271" r:id="rId8"/>
    <p:sldId id="272" r:id="rId9"/>
    <p:sldId id="273" r:id="rId10"/>
    <p:sldId id="274" r:id="rId11"/>
    <p:sldId id="275" r:id="rId12"/>
    <p:sldId id="284" r:id="rId13"/>
    <p:sldId id="276" r:id="rId14"/>
    <p:sldId id="277" r:id="rId15"/>
    <p:sldId id="278" r:id="rId16"/>
    <p:sldId id="279" r:id="rId17"/>
    <p:sldId id="280" r:id="rId18"/>
    <p:sldId id="281" r:id="rId19"/>
    <p:sldId id="282" r:id="rId20"/>
    <p:sldId id="283" r:id="rId2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864">
          <p15:clr>
            <a:srgbClr val="A4A3A4"/>
          </p15:clr>
        </p15:guide>
        <p15:guide id="3" orient="horz" pos="2496">
          <p15:clr>
            <a:srgbClr val="A4A3A4"/>
          </p15:clr>
        </p15:guide>
        <p15:guide id="4" orient="horz" pos="1200">
          <p15:clr>
            <a:srgbClr val="A4A3A4"/>
          </p15:clr>
        </p15:guide>
        <p15:guide id="5" orient="horz" pos="3888">
          <p15:clr>
            <a:srgbClr val="A4A3A4"/>
          </p15:clr>
        </p15:guide>
        <p15:guide id="6" pos="3839">
          <p15:clr>
            <a:srgbClr val="A4A3A4"/>
          </p15:clr>
        </p15:guide>
        <p15:guide id="7" pos="959">
          <p15:clr>
            <a:srgbClr val="A4A3A4"/>
          </p15:clr>
        </p15:guide>
        <p15:guide id="8" pos="6719">
          <p15:clr>
            <a:srgbClr val="A4A3A4"/>
          </p15:clr>
        </p15:guide>
        <p15:guide id="9" pos="383">
          <p15:clr>
            <a:srgbClr val="A4A3A4"/>
          </p15:clr>
        </p15:guide>
        <p15:guide id="10" pos="4703">
          <p15:clr>
            <a:srgbClr val="A4A3A4"/>
          </p15:clr>
        </p15:guide>
        <p15:guide id="11" pos="10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1" d="100"/>
          <a:sy n="91" d="100"/>
        </p:scale>
        <p:origin x="534" y="90"/>
      </p:cViewPr>
      <p:guideLst>
        <p:guide orient="horz" pos="2160"/>
        <p:guide orient="horz" pos="864"/>
        <p:guide orient="horz" pos="2496"/>
        <p:guide orient="horz" pos="1200"/>
        <p:guide orient="horz" pos="3888"/>
        <p:guide pos="3839"/>
        <p:guide pos="959"/>
        <p:guide pos="6719"/>
        <p:guide pos="383"/>
        <p:guide pos="4703"/>
        <p:guide pos="1022"/>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77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85FFBF-2C64-42CD-9E2F-09E2049D891B}" type="datetimeFigureOut">
              <a:rPr lang="fr-FR"/>
              <a:t>22/11/2016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AF2C6B-0C1B-4F88-BCBA-898BA50DE788}" type="slidenum">
              <a:rPr/>
              <a:t>‹N°›</a:t>
            </a:fld>
            <a:endParaRPr/>
          </a:p>
        </p:txBody>
      </p:sp>
    </p:spTree>
    <p:extLst>
      <p:ext uri="{BB962C8B-B14F-4D97-AF65-F5344CB8AC3E}">
        <p14:creationId xmlns:p14="http://schemas.microsoft.com/office/powerpoint/2010/main" val="2410930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3DF44-BBF1-44C7-A0B1-7B7B2F7B3880}" type="datetimeFigureOut">
              <a:rPr lang="fr-FR"/>
              <a:t>22/11/2016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8E53BB-F993-49A1-9E37-CA3E5BE0709B}" type="slidenum">
              <a:rPr/>
              <a:t>‹N°›</a:t>
            </a:fld>
            <a:endParaRPr/>
          </a:p>
        </p:txBody>
      </p:sp>
    </p:spTree>
    <p:extLst>
      <p:ext uri="{BB962C8B-B14F-4D97-AF65-F5344CB8AC3E}">
        <p14:creationId xmlns:p14="http://schemas.microsoft.com/office/powerpoint/2010/main" val="6098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2" name="Rectangle 11"/>
          <p:cNvSpPr/>
          <p:nvPr/>
        </p:nvSpPr>
        <p:spPr>
          <a:xfrm>
            <a:off x="0" y="0"/>
            <a:ext cx="12188825" cy="4449836"/>
          </a:xfrm>
          <a:custGeom>
            <a:avLst/>
            <a:gdLst>
              <a:gd name="connsiteX0" fmla="*/ 0 w 12188825"/>
              <a:gd name="connsiteY0" fmla="*/ 0 h 5545334"/>
              <a:gd name="connsiteX1" fmla="*/ 12188825 w 12188825"/>
              <a:gd name="connsiteY1" fmla="*/ 0 h 5545334"/>
              <a:gd name="connsiteX2" fmla="*/ 12188825 w 12188825"/>
              <a:gd name="connsiteY2" fmla="*/ 4181566 h 5545334"/>
              <a:gd name="connsiteX3" fmla="*/ 6105607 w 12188825"/>
              <a:gd name="connsiteY3" fmla="*/ 4449836 h 5545334"/>
              <a:gd name="connsiteX4" fmla="*/ 1 w 12188825"/>
              <a:gd name="connsiteY4" fmla="*/ 4179342 h 5545334"/>
              <a:gd name="connsiteX5" fmla="*/ 1 w 12188825"/>
              <a:gd name="connsiteY5" fmla="*/ 5545334 h 5545334"/>
              <a:gd name="connsiteX6" fmla="*/ 0 w 12188825"/>
              <a:gd name="connsiteY6" fmla="*/ 0 h 5545334"/>
              <a:gd name="connsiteX0" fmla="*/ 0 w 12188825"/>
              <a:gd name="connsiteY0" fmla="*/ 0 h 4449836"/>
              <a:gd name="connsiteX1" fmla="*/ 12188825 w 12188825"/>
              <a:gd name="connsiteY1" fmla="*/ 0 h 4449836"/>
              <a:gd name="connsiteX2" fmla="*/ 12188825 w 12188825"/>
              <a:gd name="connsiteY2" fmla="*/ 4181566 h 4449836"/>
              <a:gd name="connsiteX3" fmla="*/ 6105607 w 12188825"/>
              <a:gd name="connsiteY3" fmla="*/ 4449836 h 4449836"/>
              <a:gd name="connsiteX4" fmla="*/ 1 w 12188825"/>
              <a:gd name="connsiteY4" fmla="*/ 4179342 h 4449836"/>
              <a:gd name="connsiteX5" fmla="*/ 0 w 12188825"/>
              <a:gd name="connsiteY5" fmla="*/ 0 h 4449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4449836">
                <a:moveTo>
                  <a:pt x="0" y="0"/>
                </a:moveTo>
                <a:lnTo>
                  <a:pt x="12188825" y="0"/>
                </a:lnTo>
                <a:lnTo>
                  <a:pt x="12188825" y="4181566"/>
                </a:lnTo>
                <a:cubicBezTo>
                  <a:pt x="10420785" y="4351787"/>
                  <a:pt x="8336850" y="4449836"/>
                  <a:pt x="6105607" y="4449836"/>
                </a:cubicBezTo>
                <a:cubicBezTo>
                  <a:pt x="3864934" y="4449836"/>
                  <a:pt x="1772815" y="4350957"/>
                  <a:pt x="1" y="4179342"/>
                </a:cubicBezTo>
                <a:cubicBezTo>
                  <a:pt x="1" y="2786228"/>
                  <a:pt x="0" y="1393114"/>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12"/>
          <p:cNvSpPr/>
          <p:nvPr/>
        </p:nvSpPr>
        <p:spPr>
          <a:xfrm flipV="1">
            <a:off x="1" y="4179342"/>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6"/>
          <p:cNvSpPr/>
          <p:nvPr/>
        </p:nvSpPr>
        <p:spPr>
          <a:xfrm flipV="1">
            <a:off x="0" y="4232668"/>
            <a:ext cx="12188825" cy="2625332"/>
          </a:xfrm>
          <a:custGeom>
            <a:avLst/>
            <a:gdLst/>
            <a:ahLst/>
            <a:cxnLst/>
            <a:rect l="l" t="t" r="r" b="b"/>
            <a:pathLst>
              <a:path w="12188825" h="2625332">
                <a:moveTo>
                  <a:pt x="12188819" y="2625332"/>
                </a:moveTo>
                <a:lnTo>
                  <a:pt x="12188819" y="1143000"/>
                </a:lnTo>
                <a:lnTo>
                  <a:pt x="12188819" y="1066800"/>
                </a:lnTo>
                <a:lnTo>
                  <a:pt x="12188825" y="1066800"/>
                </a:lnTo>
                <a:lnTo>
                  <a:pt x="12188825" y="0"/>
                </a:lnTo>
                <a:lnTo>
                  <a:pt x="1" y="0"/>
                </a:lnTo>
                <a:lnTo>
                  <a:pt x="1" y="762000"/>
                </a:lnTo>
                <a:lnTo>
                  <a:pt x="1" y="893566"/>
                </a:lnTo>
                <a:lnTo>
                  <a:pt x="0" y="893566"/>
                </a:lnTo>
                <a:lnTo>
                  <a:pt x="0" y="2417303"/>
                </a:lnTo>
                <a:cubicBezTo>
                  <a:pt x="1730673" y="2256633"/>
                  <a:pt x="3842817" y="2181652"/>
                  <a:pt x="6121030" y="2221419"/>
                </a:cubicBezTo>
                <a:cubicBezTo>
                  <a:pt x="8380478" y="2260858"/>
                  <a:pt x="10472741" y="2407392"/>
                  <a:pt x="12188819" y="2625332"/>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2413" y="1371600"/>
            <a:ext cx="9144000" cy="2743200"/>
          </a:xfrm>
        </p:spPr>
        <p:txBody>
          <a:bodyPr>
            <a:noAutofit/>
          </a:bodyPr>
          <a:lstStyle>
            <a:lvl1pPr>
              <a:lnSpc>
                <a:spcPct val="85000"/>
              </a:lnSpc>
              <a:defRPr sz="6600"/>
            </a:lvl1pPr>
          </a:lstStyle>
          <a:p>
            <a:r>
              <a:rPr lang="fr-FR" smtClean="0"/>
              <a:t>Modifiez le style du titre</a:t>
            </a:r>
            <a:endParaRPr/>
          </a:p>
        </p:txBody>
      </p:sp>
      <p:sp>
        <p:nvSpPr>
          <p:cNvPr id="3" name="Subtitle 2"/>
          <p:cNvSpPr>
            <a:spLocks noGrp="1"/>
          </p:cNvSpPr>
          <p:nvPr>
            <p:ph type="subTitle" idx="1"/>
          </p:nvPr>
        </p:nvSpPr>
        <p:spPr>
          <a:xfrm>
            <a:off x="1501775" y="4800600"/>
            <a:ext cx="7335837" cy="1371600"/>
          </a:xfrm>
        </p:spPr>
        <p:txBody>
          <a:bodyPr/>
          <a:lstStyle>
            <a:lvl1pPr marL="0" indent="0" algn="l">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a:p>
        </p:txBody>
      </p:sp>
    </p:spTree>
    <p:extLst>
      <p:ext uri="{BB962C8B-B14F-4D97-AF65-F5344CB8AC3E}">
        <p14:creationId xmlns:p14="http://schemas.microsoft.com/office/powerpoint/2010/main" val="1741104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4" name="Rectangle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7923211" y="457200"/>
            <a:ext cx="3781439" cy="3276600"/>
          </a:xfrm>
        </p:spPr>
        <p:txBody>
          <a:bodyPr anchor="b">
            <a:noAutofit/>
          </a:bodyPr>
          <a:lstStyle>
            <a:lvl1pPr algn="l">
              <a:defRPr sz="4000" b="0">
                <a:solidFill>
                  <a:schemeClr val="bg1"/>
                </a:solidFill>
              </a:defRPr>
            </a:lvl1pPr>
          </a:lstStyle>
          <a:p>
            <a:r>
              <a:rPr lang="fr-FR" smtClean="0"/>
              <a:t>Modifiez le style du titre</a:t>
            </a:r>
            <a:endParaRPr/>
          </a:p>
        </p:txBody>
      </p:sp>
      <p:sp>
        <p:nvSpPr>
          <p:cNvPr id="3" name="Picture Placeholder 2"/>
          <p:cNvSpPr>
            <a:spLocks noGrp="1"/>
          </p:cNvSpPr>
          <p:nvPr>
            <p:ph type="pic" idx="1"/>
          </p:nvPr>
        </p:nvSpPr>
        <p:spPr>
          <a:xfrm>
            <a:off x="-3026" y="0"/>
            <a:ext cx="7469039" cy="6366494"/>
          </a:xfrm>
          <a:custGeom>
            <a:avLst/>
            <a:gdLst>
              <a:gd name="connsiteX0" fmla="*/ 0 w 7469039"/>
              <a:gd name="connsiteY0" fmla="*/ 0 h 6508480"/>
              <a:gd name="connsiteX1" fmla="*/ 7469039 w 7469039"/>
              <a:gd name="connsiteY1" fmla="*/ 0 h 6508480"/>
              <a:gd name="connsiteX2" fmla="*/ 7469039 w 7469039"/>
              <a:gd name="connsiteY2" fmla="*/ 6353183 h 6508480"/>
              <a:gd name="connsiteX3" fmla="*/ 6108633 w 7469039"/>
              <a:gd name="connsiteY3" fmla="*/ 6366494 h 6508480"/>
              <a:gd name="connsiteX4" fmla="*/ 3027 w 7469039"/>
              <a:gd name="connsiteY4" fmla="*/ 6096000 h 6508480"/>
              <a:gd name="connsiteX5" fmla="*/ 3027 w 7469039"/>
              <a:gd name="connsiteY5" fmla="*/ 6508480 h 6508480"/>
              <a:gd name="connsiteX6" fmla="*/ 0 w 7469039"/>
              <a:gd name="connsiteY6" fmla="*/ 0 h 6508480"/>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3027 w 7469039"/>
              <a:gd name="connsiteY4" fmla="*/ 6096000 h 6366494"/>
              <a:gd name="connsiteX5" fmla="*/ 0 w 7469039"/>
              <a:gd name="connsiteY5" fmla="*/ 0 h 6366494"/>
              <a:gd name="connsiteX0" fmla="*/ 0 w 7469039"/>
              <a:gd name="connsiteY0" fmla="*/ 0 h 6366494"/>
              <a:gd name="connsiteX1" fmla="*/ 7469039 w 7469039"/>
              <a:gd name="connsiteY1" fmla="*/ 0 h 6366494"/>
              <a:gd name="connsiteX2" fmla="*/ 7469039 w 7469039"/>
              <a:gd name="connsiteY2" fmla="*/ 6353183 h 6366494"/>
              <a:gd name="connsiteX3" fmla="*/ 6108633 w 7469039"/>
              <a:gd name="connsiteY3" fmla="*/ 6366494 h 6366494"/>
              <a:gd name="connsiteX4" fmla="*/ 645 w 7469039"/>
              <a:gd name="connsiteY4" fmla="*/ 6096000 h 6366494"/>
              <a:gd name="connsiteX5" fmla="*/ 0 w 7469039"/>
              <a:gd name="connsiteY5" fmla="*/ 0 h 636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69039" h="6366494">
                <a:moveTo>
                  <a:pt x="0" y="0"/>
                </a:moveTo>
                <a:lnTo>
                  <a:pt x="7469039" y="0"/>
                </a:lnTo>
                <a:lnTo>
                  <a:pt x="7469039" y="6353183"/>
                </a:lnTo>
                <a:cubicBezTo>
                  <a:pt x="7022837" y="6362323"/>
                  <a:pt x="6568869" y="6366494"/>
                  <a:pt x="6108633" y="6366494"/>
                </a:cubicBezTo>
                <a:cubicBezTo>
                  <a:pt x="3867960" y="6366494"/>
                  <a:pt x="1773459" y="6267615"/>
                  <a:pt x="645" y="6096000"/>
                </a:cubicBezTo>
                <a:lnTo>
                  <a:pt x="0" y="0"/>
                </a:lnTo>
                <a:close/>
              </a:path>
            </a:pathLst>
          </a:custGeom>
          <a:noFill/>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7923211"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bwMode="white"/>
        <p:txBody>
          <a:bodyPr/>
          <a:lstStyle/>
          <a:p>
            <a:fld id="{14F042A8-43C1-4815-A5CF-022104463224}" type="datetimeFigureOut">
              <a:rPr lang="fr-FR"/>
              <a:t>22/11/2016</a:t>
            </a:fld>
            <a:endParaRPr/>
          </a:p>
        </p:txBody>
      </p:sp>
      <p:sp>
        <p:nvSpPr>
          <p:cNvPr id="6" name="Footer Placeholder 5"/>
          <p:cNvSpPr>
            <a:spLocks noGrp="1"/>
          </p:cNvSpPr>
          <p:nvPr>
            <p:ph type="ftr" sz="quarter" idx="11"/>
          </p:nvPr>
        </p:nvSpPr>
        <p:spPr bwMode="white"/>
        <p:txBody>
          <a:bodyPr/>
          <a:lstStyle/>
          <a:p>
            <a:endParaRPr/>
          </a:p>
        </p:txBody>
      </p:sp>
      <p:sp>
        <p:nvSpPr>
          <p:cNvPr id="7" name="Slide Number Placeholder 6"/>
          <p:cNvSpPr>
            <a:spLocks noGrp="1"/>
          </p:cNvSpPr>
          <p:nvPr>
            <p:ph type="sldNum" sz="quarter" idx="12"/>
          </p:nvPr>
        </p:nvSpPr>
        <p:spPr bwMode="white"/>
        <p:txBody>
          <a:bodyPr/>
          <a:lstStyle/>
          <a:p>
            <a:fld id="{5382E9EE-A870-438B-947A-FF671DFAFC96}" type="slidenum">
              <a:rPr/>
              <a:t>‹N°›</a:t>
            </a:fld>
            <a:endParaRPr/>
          </a:p>
        </p:txBody>
      </p:sp>
    </p:spTree>
    <p:extLst>
      <p:ext uri="{BB962C8B-B14F-4D97-AF65-F5344CB8AC3E}">
        <p14:creationId xmlns:p14="http://schemas.microsoft.com/office/powerpoint/2010/main" val="67349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Vertical Text Placeholder 2"/>
          <p:cNvSpPr>
            <a:spLocks noGrp="1"/>
          </p:cNvSpPr>
          <p:nvPr>
            <p:ph type="body" orient="vert" idx="1"/>
          </p:nvPr>
        </p:nvSpPr>
        <p:spPr>
          <a:xfrm>
            <a:off x="1522414" y="1905000"/>
            <a:ext cx="9144000" cy="4267200"/>
          </a:xfrm>
        </p:spPr>
        <p:txBody>
          <a:bodyPr vert="eaVert"/>
          <a:lstStyle>
            <a:lvl5pPr>
              <a:defRPr/>
            </a:lvl5pPr>
            <a:lvl6pPr>
              <a:defRPr/>
            </a:lvl6pPr>
            <a:lvl7pPr>
              <a:defRPr/>
            </a:lvl7pPr>
            <a:lvl8pPr>
              <a:defRPr/>
            </a:lvl8pPr>
            <a:lvl9pPr>
              <a:defRPr/>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14F042A8-43C1-4815-A5CF-022104463224}" type="datetimeFigureOut">
              <a:rPr lang="fr-FR"/>
              <a:t>22/11/2016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62593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bwMode="black">
          <a:xfrm>
            <a:off x="9294812" y="274639"/>
            <a:ext cx="1371602" cy="5897561"/>
          </a:xfrm>
        </p:spPr>
        <p:txBody>
          <a:bodyPr vert="eaVert"/>
          <a:lstStyle>
            <a:lvl1pPr>
              <a:defRPr>
                <a:solidFill>
                  <a:schemeClr val="tx1"/>
                </a:solidFill>
              </a:defRPr>
            </a:lvl1pPr>
          </a:lstStyle>
          <a:p>
            <a:r>
              <a:rPr lang="fr-FR" smtClean="0"/>
              <a:t>Modifiez le style du titre</a:t>
            </a:r>
            <a:endParaRPr/>
          </a:p>
        </p:txBody>
      </p:sp>
      <p:sp>
        <p:nvSpPr>
          <p:cNvPr id="3" name="Vertical Text Placeholder 2"/>
          <p:cNvSpPr>
            <a:spLocks noGrp="1"/>
          </p:cNvSpPr>
          <p:nvPr>
            <p:ph type="body" orient="vert" idx="1"/>
          </p:nvPr>
        </p:nvSpPr>
        <p:spPr>
          <a:xfrm>
            <a:off x="1522413" y="274639"/>
            <a:ext cx="7619999" cy="5884321"/>
          </a:xfrm>
        </p:spPr>
        <p:txBody>
          <a:bodyPr vert="eaVert"/>
          <a:lstStyle>
            <a:lvl5pPr>
              <a:defRPr/>
            </a:lvl5pPr>
            <a:lvl6pPr>
              <a:defRPr baseline="0"/>
            </a:lvl6pPr>
            <a:lvl7pPr>
              <a:defRPr baseline="0"/>
            </a:lvl7pPr>
            <a:lvl8pPr>
              <a:defRPr baseline="0"/>
            </a:lvl8pPr>
            <a:lvl9pPr>
              <a:defRPr baseline="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bwMode="white"/>
        <p:txBody>
          <a:bodyPr/>
          <a:lstStyle/>
          <a:p>
            <a:fld id="{14F042A8-43C1-4815-A5CF-022104463224}" type="datetimeFigureOut">
              <a:rPr lang="fr-FR"/>
              <a:t>22/11/2016</a:t>
            </a:fld>
            <a:endParaRPr/>
          </a:p>
        </p:txBody>
      </p:sp>
      <p:sp>
        <p:nvSpPr>
          <p:cNvPr id="5" name="Footer Placeholder 4"/>
          <p:cNvSpPr>
            <a:spLocks noGrp="1"/>
          </p:cNvSpPr>
          <p:nvPr>
            <p:ph type="ftr" sz="quarter" idx="11"/>
          </p:nvPr>
        </p:nvSpPr>
        <p:spPr bwMode="white"/>
        <p:txBody>
          <a:bodyPr/>
          <a:lstStyle/>
          <a:p>
            <a:endParaRPr/>
          </a:p>
        </p:txBody>
      </p:sp>
      <p:sp>
        <p:nvSpPr>
          <p:cNvPr id="6" name="Slide Number Placeholder 5"/>
          <p:cNvSpPr>
            <a:spLocks noGrp="1"/>
          </p:cNvSpPr>
          <p:nvPr>
            <p:ph type="sldNum" sz="quarter" idx="12"/>
          </p:nvPr>
        </p:nvSpPr>
        <p:spPr bwMode="white"/>
        <p:txBody>
          <a:bodyPr/>
          <a:lstStyle/>
          <a:p>
            <a:fld id="{5382E9EE-A870-438B-947A-FF671DFAFC96}" type="slidenum">
              <a:rPr/>
              <a:t>‹N°›</a:t>
            </a:fld>
            <a:endParaRPr/>
          </a:p>
        </p:txBody>
      </p:sp>
    </p:spTree>
    <p:extLst>
      <p:ext uri="{BB962C8B-B14F-4D97-AF65-F5344CB8AC3E}">
        <p14:creationId xmlns:p14="http://schemas.microsoft.com/office/powerpoint/2010/main" val="418576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baseline="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14F042A8-43C1-4815-A5CF-022104463224}" type="datetimeFigureOut">
              <a:rPr lang="fr-FR"/>
              <a:t>22/11/2016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2245627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hoto">
    <p:spTree>
      <p:nvGrpSpPr>
        <p:cNvPr id="1" name=""/>
        <p:cNvGrpSpPr/>
        <p:nvPr/>
      </p:nvGrpSpPr>
      <p:grpSpPr>
        <a:xfrm>
          <a:off x="0" y="0"/>
          <a:ext cx="0" cy="0"/>
          <a:chOff x="0" y="0"/>
          <a:chExt cx="0" cy="0"/>
        </a:xfrm>
      </p:grpSpPr>
      <p:sp>
        <p:nvSpPr>
          <p:cNvPr id="12" name="Rectangle 11"/>
          <p:cNvSpPr/>
          <p:nvPr/>
        </p:nvSpPr>
        <p:spPr>
          <a:xfrm flipH="1">
            <a:off x="0" y="0"/>
            <a:ext cx="12188825" cy="3245754"/>
          </a:xfrm>
          <a:custGeom>
            <a:avLst/>
            <a:gdLst/>
            <a:ahLst/>
            <a:cxnLst/>
            <a:rect l="l" t="t" r="r" b="b"/>
            <a:pathLst>
              <a:path w="12188825" h="3245754">
                <a:moveTo>
                  <a:pt x="12188825" y="0"/>
                </a:moveTo>
                <a:lnTo>
                  <a:pt x="0" y="0"/>
                </a:lnTo>
                <a:lnTo>
                  <a:pt x="1" y="2975260"/>
                </a:lnTo>
                <a:cubicBezTo>
                  <a:pt x="1772815" y="3146875"/>
                  <a:pt x="3864934" y="3245754"/>
                  <a:pt x="6105607" y="3245754"/>
                </a:cubicBezTo>
                <a:cubicBezTo>
                  <a:pt x="8336850" y="3245754"/>
                  <a:pt x="10420785" y="3147705"/>
                  <a:pt x="12188825" y="297748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12"/>
          <p:cNvSpPr/>
          <p:nvPr/>
        </p:nvSpPr>
        <p:spPr>
          <a:xfrm flipH="1" flipV="1">
            <a:off x="0" y="2975260"/>
            <a:ext cx="12188824" cy="1785092"/>
          </a:xfrm>
          <a:custGeom>
            <a:avLst/>
            <a:gdLst/>
            <a:ahLst/>
            <a:cxnLst/>
            <a:rect l="l" t="t" r="r" b="b"/>
            <a:pathLst>
              <a:path w="12188824" h="1785092">
                <a:moveTo>
                  <a:pt x="0" y="0"/>
                </a:moveTo>
                <a:lnTo>
                  <a:pt x="12188824" y="0"/>
                </a:lnTo>
                <a:lnTo>
                  <a:pt x="12188824" y="1782868"/>
                </a:lnTo>
                <a:cubicBezTo>
                  <a:pt x="10420784" y="1612647"/>
                  <a:pt x="8336849" y="1514598"/>
                  <a:pt x="6105606" y="1514598"/>
                </a:cubicBezTo>
                <a:cubicBezTo>
                  <a:pt x="3864933" y="1514598"/>
                  <a:pt x="1772814" y="1613477"/>
                  <a:pt x="0" y="178509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6"/>
          <p:cNvSpPr/>
          <p:nvPr/>
        </p:nvSpPr>
        <p:spPr>
          <a:xfrm flipH="1" flipV="1">
            <a:off x="0" y="3028586"/>
            <a:ext cx="12188825" cy="3829414"/>
          </a:xfrm>
          <a:custGeom>
            <a:avLst/>
            <a:gdLst>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2270882 h 3829414"/>
              <a:gd name="connsiteX14" fmla="*/ 12188819 w 12188825"/>
              <a:gd name="connsiteY14"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25 w 12188825"/>
              <a:gd name="connsiteY12" fmla="*/ 2270882 h 3829414"/>
              <a:gd name="connsiteX13" fmla="*/ 12188819 w 12188825"/>
              <a:gd name="connsiteY13"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25 w 12188825"/>
              <a:gd name="connsiteY11" fmla="*/ 1600200 h 3829414"/>
              <a:gd name="connsiteX12" fmla="*/ 12188819 w 12188825"/>
              <a:gd name="connsiteY12"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25 w 12188825"/>
              <a:gd name="connsiteY10" fmla="*/ 1204082 h 3829414"/>
              <a:gd name="connsiteX11" fmla="*/ 12188819 w 12188825"/>
              <a:gd name="connsiteY11"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1204082 h 3829414"/>
              <a:gd name="connsiteX8" fmla="*/ 1 w 12188825"/>
              <a:gd name="connsiteY8" fmla="*/ 0 h 3829414"/>
              <a:gd name="connsiteX9" fmla="*/ 12188825 w 12188825"/>
              <a:gd name="connsiteY9" fmla="*/ 0 h 3829414"/>
              <a:gd name="connsiteX10" fmla="*/ 12188819 w 12188825"/>
              <a:gd name="connsiteY10"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1600200 h 3829414"/>
              <a:gd name="connsiteX7" fmla="*/ 1 w 12188825"/>
              <a:gd name="connsiteY7" fmla="*/ 0 h 3829414"/>
              <a:gd name="connsiteX8" fmla="*/ 12188825 w 12188825"/>
              <a:gd name="connsiteY8" fmla="*/ 0 h 3829414"/>
              <a:gd name="connsiteX9" fmla="*/ 12188819 w 12188825"/>
              <a:gd name="connsiteY9"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1966082 h 3829414"/>
              <a:gd name="connsiteX6" fmla="*/ 1 w 12188825"/>
              <a:gd name="connsiteY6" fmla="*/ 0 h 3829414"/>
              <a:gd name="connsiteX7" fmla="*/ 12188825 w 12188825"/>
              <a:gd name="connsiteY7" fmla="*/ 0 h 3829414"/>
              <a:gd name="connsiteX8" fmla="*/ 12188819 w 12188825"/>
              <a:gd name="connsiteY8"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2097648 h 3829414"/>
              <a:gd name="connsiteX5" fmla="*/ 1 w 12188825"/>
              <a:gd name="connsiteY5" fmla="*/ 0 h 3829414"/>
              <a:gd name="connsiteX6" fmla="*/ 12188825 w 12188825"/>
              <a:gd name="connsiteY6" fmla="*/ 0 h 3829414"/>
              <a:gd name="connsiteX7" fmla="*/ 12188819 w 12188825"/>
              <a:gd name="connsiteY7"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0 w 12188825"/>
              <a:gd name="connsiteY3" fmla="*/ 2097648 h 3829414"/>
              <a:gd name="connsiteX4" fmla="*/ 1 w 12188825"/>
              <a:gd name="connsiteY4" fmla="*/ 0 h 3829414"/>
              <a:gd name="connsiteX5" fmla="*/ 12188825 w 12188825"/>
              <a:gd name="connsiteY5" fmla="*/ 0 h 3829414"/>
              <a:gd name="connsiteX6" fmla="*/ 12188819 w 12188825"/>
              <a:gd name="connsiteY6" fmla="*/ 3829414 h 3829414"/>
              <a:gd name="connsiteX0" fmla="*/ 12188819 w 12188825"/>
              <a:gd name="connsiteY0" fmla="*/ 3829414 h 3829414"/>
              <a:gd name="connsiteX1" fmla="*/ 6121030 w 12188825"/>
              <a:gd name="connsiteY1" fmla="*/ 3425501 h 3829414"/>
              <a:gd name="connsiteX2" fmla="*/ 0 w 12188825"/>
              <a:gd name="connsiteY2" fmla="*/ 3621385 h 3829414"/>
              <a:gd name="connsiteX3" fmla="*/ 1 w 12188825"/>
              <a:gd name="connsiteY3" fmla="*/ 0 h 3829414"/>
              <a:gd name="connsiteX4" fmla="*/ 12188825 w 12188825"/>
              <a:gd name="connsiteY4" fmla="*/ 0 h 3829414"/>
              <a:gd name="connsiteX5" fmla="*/ 12188819 w 12188825"/>
              <a:gd name="connsiteY5" fmla="*/ 3829414 h 382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829414">
                <a:moveTo>
                  <a:pt x="12188819" y="3829414"/>
                </a:moveTo>
                <a:cubicBezTo>
                  <a:pt x="10472741" y="3611474"/>
                  <a:pt x="8380478" y="3464940"/>
                  <a:pt x="6121030" y="3425501"/>
                </a:cubicBezTo>
                <a:cubicBezTo>
                  <a:pt x="3842817" y="3385734"/>
                  <a:pt x="1730673" y="3460715"/>
                  <a:pt x="0" y="3621385"/>
                </a:cubicBezTo>
                <a:cubicBezTo>
                  <a:pt x="0" y="2414257"/>
                  <a:pt x="1" y="1207128"/>
                  <a:pt x="1" y="0"/>
                </a:cubicBezTo>
                <a:lnTo>
                  <a:pt x="12188825" y="0"/>
                </a:lnTo>
                <a:cubicBezTo>
                  <a:pt x="12188823" y="1276471"/>
                  <a:pt x="12188821" y="2552943"/>
                  <a:pt x="12188819" y="382941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2413" y="3505200"/>
            <a:ext cx="9144000" cy="1908446"/>
          </a:xfrm>
        </p:spPr>
        <p:txBody>
          <a:bodyPr>
            <a:noAutofit/>
          </a:bodyPr>
          <a:lstStyle>
            <a:lvl1pPr>
              <a:lnSpc>
                <a:spcPct val="85000"/>
              </a:lnSpc>
              <a:defRPr sz="6600"/>
            </a:lvl1pPr>
          </a:lstStyle>
          <a:p>
            <a:r>
              <a:rPr lang="fr-FR" smtClean="0"/>
              <a:t>Modifiez le style du titre</a:t>
            </a:r>
            <a:endParaRPr/>
          </a:p>
        </p:txBody>
      </p:sp>
      <p:sp>
        <p:nvSpPr>
          <p:cNvPr id="3" name="Subtitle 2"/>
          <p:cNvSpPr>
            <a:spLocks noGrp="1"/>
          </p:cNvSpPr>
          <p:nvPr>
            <p:ph type="subTitle" idx="1"/>
          </p:nvPr>
        </p:nvSpPr>
        <p:spPr bwMode="white">
          <a:xfrm>
            <a:off x="1501775" y="5562600"/>
            <a:ext cx="7335837" cy="838200"/>
          </a:xfrm>
        </p:spPr>
        <p:txBody>
          <a:bodyPr/>
          <a:lstStyle>
            <a:lvl1pPr marL="0" indent="0" algn="l">
              <a:spcBef>
                <a:spcPts val="0"/>
              </a:spcBef>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a:p>
        </p:txBody>
      </p:sp>
      <p:sp>
        <p:nvSpPr>
          <p:cNvPr id="17" name="Picture Placeholder 16"/>
          <p:cNvSpPr>
            <a:spLocks noGrp="1"/>
          </p:cNvSpPr>
          <p:nvPr>
            <p:ph type="pic" sz="quarter" idx="13"/>
          </p:nvPr>
        </p:nvSpPr>
        <p:spPr>
          <a:xfrm>
            <a:off x="0" y="0"/>
            <a:ext cx="12188825" cy="3141318"/>
          </a:xfrm>
          <a:custGeom>
            <a:avLst/>
            <a:gdLst>
              <a:gd name="connsiteX0" fmla="*/ 0 w 12188825"/>
              <a:gd name="connsiteY0" fmla="*/ 0 h 3867150"/>
              <a:gd name="connsiteX1" fmla="*/ 12188825 w 12188825"/>
              <a:gd name="connsiteY1" fmla="*/ 0 h 3867150"/>
              <a:gd name="connsiteX2" fmla="*/ 12188825 w 12188825"/>
              <a:gd name="connsiteY2" fmla="*/ 3867150 h 3867150"/>
              <a:gd name="connsiteX3" fmla="*/ 12188824 w 12188825"/>
              <a:gd name="connsiteY3" fmla="*/ 2819066 h 3867150"/>
              <a:gd name="connsiteX4" fmla="*/ 6324758 w 12188825"/>
              <a:gd name="connsiteY4" fmla="*/ 3141318 h 3867150"/>
              <a:gd name="connsiteX5" fmla="*/ 0 w 12188825"/>
              <a:gd name="connsiteY5" fmla="*/ 2907554 h 3867150"/>
              <a:gd name="connsiteX6" fmla="*/ 0 w 12188825"/>
              <a:gd name="connsiteY6" fmla="*/ 0 h 3867150"/>
              <a:gd name="connsiteX0" fmla="*/ 0 w 12188825"/>
              <a:gd name="connsiteY0" fmla="*/ 0 h 3141318"/>
              <a:gd name="connsiteX1" fmla="*/ 12188825 w 12188825"/>
              <a:gd name="connsiteY1" fmla="*/ 0 h 3141318"/>
              <a:gd name="connsiteX2" fmla="*/ 12188824 w 12188825"/>
              <a:gd name="connsiteY2" fmla="*/ 2819066 h 3141318"/>
              <a:gd name="connsiteX3" fmla="*/ 6324758 w 12188825"/>
              <a:gd name="connsiteY3" fmla="*/ 3141318 h 3141318"/>
              <a:gd name="connsiteX4" fmla="*/ 0 w 12188825"/>
              <a:gd name="connsiteY4" fmla="*/ 2907554 h 3141318"/>
              <a:gd name="connsiteX5" fmla="*/ 0 w 12188825"/>
              <a:gd name="connsiteY5" fmla="*/ 0 h 314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3141318">
                <a:moveTo>
                  <a:pt x="0" y="0"/>
                </a:moveTo>
                <a:lnTo>
                  <a:pt x="12188825" y="0"/>
                </a:lnTo>
                <a:cubicBezTo>
                  <a:pt x="12188825" y="939689"/>
                  <a:pt x="12188824" y="1879377"/>
                  <a:pt x="12188824" y="2819066"/>
                </a:cubicBezTo>
                <a:cubicBezTo>
                  <a:pt x="10416010" y="2990681"/>
                  <a:pt x="8565431" y="3141318"/>
                  <a:pt x="6324758" y="3141318"/>
                </a:cubicBezTo>
                <a:cubicBezTo>
                  <a:pt x="4093515" y="3141318"/>
                  <a:pt x="1768040" y="3077775"/>
                  <a:pt x="0" y="2907554"/>
                </a:cubicBezTo>
                <a:lnTo>
                  <a:pt x="0" y="0"/>
                </a:lnTo>
                <a:close/>
              </a:path>
            </a:pathLst>
          </a:custGeom>
        </p:spPr>
        <p:txBody>
          <a:bodyPr tIns="457200"/>
          <a:lstStyle>
            <a:lvl1pPr marL="0" indent="0" algn="ctr">
              <a:buNone/>
              <a:defRPr/>
            </a:lvl1pPr>
          </a:lstStyle>
          <a:p>
            <a:r>
              <a:rPr lang="fr-FR" smtClean="0"/>
              <a:t>Cliquez sur l'icône pour ajouter une image</a:t>
            </a:r>
            <a:endParaRPr/>
          </a:p>
        </p:txBody>
      </p:sp>
    </p:spTree>
    <p:extLst>
      <p:ext uri="{BB962C8B-B14F-4D97-AF65-F5344CB8AC3E}">
        <p14:creationId xmlns:p14="http://schemas.microsoft.com/office/powerpoint/2010/main" val="2236174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lumMod val="75000"/>
          </a:schemeClr>
        </a:solidFill>
        <a:effectLst/>
      </p:bgPr>
    </p:bg>
    <p:spTree>
      <p:nvGrpSpPr>
        <p:cNvPr id="1" name=""/>
        <p:cNvGrpSpPr/>
        <p:nvPr/>
      </p:nvGrpSpPr>
      <p:grpSpPr>
        <a:xfrm>
          <a:off x="0" y="0"/>
          <a:ext cx="0" cy="0"/>
          <a:chOff x="0" y="0"/>
          <a:chExt cx="0" cy="0"/>
        </a:xfrm>
      </p:grpSpPr>
      <p:sp>
        <p:nvSpPr>
          <p:cNvPr id="10" name="Rectangle 12"/>
          <p:cNvSpPr/>
          <p:nvPr/>
        </p:nvSpPr>
        <p:spPr>
          <a:xfrm flipH="1">
            <a:off x="2" y="789993"/>
            <a:ext cx="12188825" cy="5080598"/>
          </a:xfrm>
          <a:custGeom>
            <a:avLst/>
            <a:gdLst/>
            <a:ahLst/>
            <a:cxnLst/>
            <a:rect l="l" t="t" r="r" b="b"/>
            <a:pathLst>
              <a:path w="12188825" h="5080598">
                <a:moveTo>
                  <a:pt x="12188824" y="0"/>
                </a:moveTo>
                <a:cubicBezTo>
                  <a:pt x="10416010" y="171615"/>
                  <a:pt x="8323891" y="270494"/>
                  <a:pt x="6083218" y="270494"/>
                </a:cubicBezTo>
                <a:cubicBezTo>
                  <a:pt x="3851975" y="270494"/>
                  <a:pt x="1768040" y="172445"/>
                  <a:pt x="0" y="2224"/>
                </a:cubicBezTo>
                <a:lnTo>
                  <a:pt x="0" y="1496008"/>
                </a:lnTo>
                <a:lnTo>
                  <a:pt x="0" y="1785092"/>
                </a:lnTo>
                <a:lnTo>
                  <a:pt x="0" y="3295506"/>
                </a:lnTo>
                <a:lnTo>
                  <a:pt x="0" y="3553408"/>
                </a:lnTo>
                <a:lnTo>
                  <a:pt x="0" y="5080598"/>
                </a:lnTo>
                <a:cubicBezTo>
                  <a:pt x="1772814" y="4908983"/>
                  <a:pt x="3864933" y="4810104"/>
                  <a:pt x="6105606" y="4810104"/>
                </a:cubicBezTo>
                <a:cubicBezTo>
                  <a:pt x="8336849" y="4810104"/>
                  <a:pt x="10420784" y="4908153"/>
                  <a:pt x="12188824" y="5078374"/>
                </a:cubicBezTo>
                <a:lnTo>
                  <a:pt x="12188824" y="3553408"/>
                </a:lnTo>
                <a:lnTo>
                  <a:pt x="12188825" y="3553408"/>
                </a:lnTo>
                <a:lnTo>
                  <a:pt x="12188825" y="1496008"/>
                </a:lnTo>
                <a:lnTo>
                  <a:pt x="12188824" y="1496008"/>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Rectangle 12"/>
          <p:cNvSpPr/>
          <p:nvPr/>
        </p:nvSpPr>
        <p:spPr>
          <a:xfrm flipH="1">
            <a:off x="2" y="792217"/>
            <a:ext cx="12188825" cy="5078374"/>
          </a:xfrm>
          <a:custGeom>
            <a:avLst/>
            <a:gdLst/>
            <a:ahLst/>
            <a:cxnLst/>
            <a:rect l="l" t="t" r="r" b="b"/>
            <a:pathLst>
              <a:path w="12188825" h="5078374">
                <a:moveTo>
                  <a:pt x="0" y="0"/>
                </a:moveTo>
                <a:lnTo>
                  <a:pt x="0" y="1493784"/>
                </a:lnTo>
                <a:lnTo>
                  <a:pt x="0" y="1782868"/>
                </a:lnTo>
                <a:lnTo>
                  <a:pt x="0" y="3293282"/>
                </a:lnTo>
                <a:lnTo>
                  <a:pt x="0" y="3551184"/>
                </a:lnTo>
                <a:lnTo>
                  <a:pt x="0" y="5078374"/>
                </a:lnTo>
                <a:lnTo>
                  <a:pt x="2" y="5078374"/>
                </a:lnTo>
                <a:lnTo>
                  <a:pt x="2" y="4101849"/>
                </a:lnTo>
                <a:lnTo>
                  <a:pt x="8" y="4101849"/>
                </a:lnTo>
                <a:lnTo>
                  <a:pt x="8" y="4825486"/>
                </a:lnTo>
                <a:cubicBezTo>
                  <a:pt x="1730681" y="4664816"/>
                  <a:pt x="3842825" y="4589835"/>
                  <a:pt x="6121038" y="4629602"/>
                </a:cubicBezTo>
                <a:cubicBezTo>
                  <a:pt x="8380486" y="4669041"/>
                  <a:pt x="10472749" y="4815575"/>
                  <a:pt x="12188824" y="5033515"/>
                </a:cubicBezTo>
                <a:lnTo>
                  <a:pt x="12188824" y="3551184"/>
                </a:lnTo>
                <a:lnTo>
                  <a:pt x="12188825" y="3551184"/>
                </a:lnTo>
                <a:lnTo>
                  <a:pt x="12188825" y="1493784"/>
                </a:lnTo>
                <a:lnTo>
                  <a:pt x="12188824" y="1493784"/>
                </a:lnTo>
                <a:lnTo>
                  <a:pt x="12188824" y="254012"/>
                </a:lnTo>
                <a:cubicBezTo>
                  <a:pt x="10458154" y="414682"/>
                  <a:pt x="8346010" y="489663"/>
                  <a:pt x="6067797" y="449896"/>
                </a:cubicBezTo>
                <a:cubicBezTo>
                  <a:pt x="3808349" y="410457"/>
                  <a:pt x="1716086" y="263923"/>
                  <a:pt x="8" y="45983"/>
                </a:cubicBezTo>
                <a:lnTo>
                  <a:pt x="8" y="977649"/>
                </a:lnTo>
                <a:lnTo>
                  <a:pt x="2" y="97764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1522413" y="1371600"/>
            <a:ext cx="9144000" cy="2743200"/>
          </a:xfrm>
        </p:spPr>
        <p:txBody>
          <a:bodyPr anchor="b">
            <a:normAutofit/>
          </a:bodyPr>
          <a:lstStyle>
            <a:lvl1pPr algn="l">
              <a:lnSpc>
                <a:spcPct val="85000"/>
              </a:lnSpc>
              <a:defRPr sz="6000" b="0" cap="none" baseline="0">
                <a:solidFill>
                  <a:schemeClr val="tx1"/>
                </a:solidFill>
              </a:defRPr>
            </a:lvl1pPr>
          </a:lstStyle>
          <a:p>
            <a:r>
              <a:rPr lang="fr-FR" smtClean="0"/>
              <a:t>Modifiez le style du titre</a:t>
            </a:r>
            <a:endParaRPr/>
          </a:p>
        </p:txBody>
      </p:sp>
      <p:sp>
        <p:nvSpPr>
          <p:cNvPr id="3" name="Text Placeholder 2"/>
          <p:cNvSpPr>
            <a:spLocks noGrp="1"/>
          </p:cNvSpPr>
          <p:nvPr>
            <p:ph type="body" idx="1"/>
          </p:nvPr>
        </p:nvSpPr>
        <p:spPr>
          <a:xfrm>
            <a:off x="1522414" y="4267201"/>
            <a:ext cx="7315198" cy="1066800"/>
          </a:xfrm>
        </p:spPr>
        <p:txBody>
          <a:bodyPr anchor="t">
            <a:normAutofit/>
          </a:bodyPr>
          <a:lstStyle>
            <a:lvl1pPr marL="0" indent="0">
              <a:spcBef>
                <a:spcPts val="60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4F042A8-43C1-4815-A5CF-022104463224}" type="datetimeFigureOut">
              <a:rPr lang="fr-FR"/>
              <a:t>22/11/2016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257037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4000" cy="1096962"/>
          </a:xfrm>
        </p:spPr>
        <p:txBody>
          <a:bodyPr/>
          <a:lstStyle/>
          <a:p>
            <a:r>
              <a:rPr lang="fr-FR" smtClean="0"/>
              <a:t>Modifiez le style du titre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6249862" y="1905000"/>
            <a:ext cx="4416552" cy="4267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baseline="0"/>
            </a:lvl7pPr>
            <a:lvl8pPr>
              <a:defRPr sz="1400" baseline="0"/>
            </a:lvl8pPr>
            <a:lvl9pPr>
              <a:defRPr sz="1400" baseline="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14F042A8-43C1-4815-A5CF-022104463224}" type="datetimeFigureOut">
              <a:rPr lang="fr-FR"/>
              <a:t>22/11/2016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3544186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4000" cy="1096962"/>
          </a:xfrm>
        </p:spPr>
        <p:txBody>
          <a:bodyPr/>
          <a:lstStyle>
            <a:lvl1pPr>
              <a:defRPr/>
            </a:lvl1pPr>
          </a:lstStyle>
          <a:p>
            <a:r>
              <a:rPr lang="fr-FR" smtClean="0"/>
              <a:t>Modifiez le style du titre</a:t>
            </a:r>
            <a:endParaRPr/>
          </a:p>
        </p:txBody>
      </p:sp>
      <p:sp>
        <p:nvSpPr>
          <p:cNvPr id="3" name="Text Placeholder 2"/>
          <p:cNvSpPr>
            <a:spLocks noGrp="1"/>
          </p:cNvSpPr>
          <p:nvPr>
            <p:ph type="body" idx="1"/>
          </p:nvPr>
        </p:nvSpPr>
        <p:spPr>
          <a:xfrm>
            <a:off x="1522413"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522413"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Text Placeholder 4"/>
          <p:cNvSpPr>
            <a:spLocks noGrp="1"/>
          </p:cNvSpPr>
          <p:nvPr>
            <p:ph type="body" sz="quarter" idx="3"/>
          </p:nvPr>
        </p:nvSpPr>
        <p:spPr>
          <a:xfrm>
            <a:off x="6191754" y="1905000"/>
            <a:ext cx="4416552" cy="685800"/>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91754" y="2666999"/>
            <a:ext cx="4416552" cy="3505201"/>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14F042A8-43C1-4815-A5CF-022104463224}" type="datetimeFigureOut">
              <a:rPr lang="fr-FR"/>
              <a:t>22/11/2016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226610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Date Placeholder 2"/>
          <p:cNvSpPr>
            <a:spLocks noGrp="1"/>
          </p:cNvSpPr>
          <p:nvPr>
            <p:ph type="dt" sz="half" idx="10"/>
          </p:nvPr>
        </p:nvSpPr>
        <p:spPr/>
        <p:txBody>
          <a:bodyPr/>
          <a:lstStyle/>
          <a:p>
            <a:fld id="{14F042A8-43C1-4815-A5CF-022104463224}" type="datetimeFigureOut">
              <a:rPr lang="fr-FR"/>
              <a:t>22/11/2016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5382E9EE-A870-438B-947A-FF671DFAFC96}" type="slidenum">
              <a:rPr/>
              <a:t>‹N°›</a:t>
            </a:fld>
            <a:endParaRPr/>
          </a:p>
        </p:txBody>
      </p:sp>
    </p:spTree>
    <p:extLst>
      <p:ext uri="{BB962C8B-B14F-4D97-AF65-F5344CB8AC3E}">
        <p14:creationId xmlns:p14="http://schemas.microsoft.com/office/powerpoint/2010/main" val="1183385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bwMode="white"/>
        <p:txBody>
          <a:bodyPr/>
          <a:lstStyle/>
          <a:p>
            <a:fld id="{14F042A8-43C1-4815-A5CF-022104463224}" type="datetimeFigureOut">
              <a:rPr lang="fr-FR"/>
              <a:t>22/11/2016</a:t>
            </a:fld>
            <a:endParaRPr/>
          </a:p>
        </p:txBody>
      </p:sp>
      <p:sp>
        <p:nvSpPr>
          <p:cNvPr id="3" name="Footer Placeholder 2"/>
          <p:cNvSpPr>
            <a:spLocks noGrp="1"/>
          </p:cNvSpPr>
          <p:nvPr>
            <p:ph type="ftr" sz="quarter" idx="11"/>
          </p:nvPr>
        </p:nvSpPr>
        <p:spPr bwMode="white"/>
        <p:txBody>
          <a:bodyPr/>
          <a:lstStyle/>
          <a:p>
            <a:endParaRPr/>
          </a:p>
        </p:txBody>
      </p:sp>
      <p:sp>
        <p:nvSpPr>
          <p:cNvPr id="4" name="Slide Number Placeholder 3"/>
          <p:cNvSpPr>
            <a:spLocks noGrp="1"/>
          </p:cNvSpPr>
          <p:nvPr>
            <p:ph type="sldNum" sz="quarter" idx="12"/>
          </p:nvPr>
        </p:nvSpPr>
        <p:spPr bwMode="white"/>
        <p:txBody>
          <a:bodyPr/>
          <a:lstStyle/>
          <a:p>
            <a:fld id="{5382E9EE-A870-438B-947A-FF671DFAFC96}" type="slidenum">
              <a:rPr/>
              <a:t>‹N°›</a:t>
            </a:fld>
            <a:endParaRPr/>
          </a:p>
        </p:txBody>
      </p:sp>
    </p:spTree>
    <p:extLst>
      <p:ext uri="{BB962C8B-B14F-4D97-AF65-F5344CB8AC3E}">
        <p14:creationId xmlns:p14="http://schemas.microsoft.com/office/powerpoint/2010/main" val="2879412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3" name="Rectangle 12"/>
          <p:cNvSpPr/>
          <p:nvPr/>
        </p:nvSpPr>
        <p:spPr>
          <a:xfrm>
            <a:off x="7466013" y="1"/>
            <a:ext cx="4722806" cy="6353183"/>
          </a:xfrm>
          <a:custGeom>
            <a:avLst/>
            <a:gdLst/>
            <a:ahLst/>
            <a:cxnLst/>
            <a:rect l="l" t="t" r="r" b="b"/>
            <a:pathLst>
              <a:path w="4722806" h="6353183">
                <a:moveTo>
                  <a:pt x="0" y="0"/>
                </a:moveTo>
                <a:lnTo>
                  <a:pt x="4722806" y="0"/>
                </a:lnTo>
                <a:lnTo>
                  <a:pt x="4722806" y="6098225"/>
                </a:lnTo>
                <a:cubicBezTo>
                  <a:pt x="3319459" y="6233334"/>
                  <a:pt x="1717095" y="6322975"/>
                  <a:pt x="0" y="6353183"/>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2"/>
          <p:cNvSpPr/>
          <p:nvPr/>
        </p:nvSpPr>
        <p:spPr>
          <a:xfrm flipV="1">
            <a:off x="1" y="6096000"/>
            <a:ext cx="12188824" cy="762000"/>
          </a:xfrm>
          <a:custGeom>
            <a:avLst/>
            <a:gdLst/>
            <a:ahLst/>
            <a:cxnLst/>
            <a:rect l="l" t="t" r="r" b="b"/>
            <a:pathLst>
              <a:path w="12188824" h="762000">
                <a:moveTo>
                  <a:pt x="0" y="762000"/>
                </a:moveTo>
                <a:cubicBezTo>
                  <a:pt x="1772814" y="590385"/>
                  <a:pt x="3864933" y="491506"/>
                  <a:pt x="6105606" y="491506"/>
                </a:cubicBezTo>
                <a:cubicBezTo>
                  <a:pt x="8336849" y="491506"/>
                  <a:pt x="10420784" y="589555"/>
                  <a:pt x="12188824" y="759776"/>
                </a:cubicBezTo>
                <a:lnTo>
                  <a:pt x="12188824" y="0"/>
                </a:lnTo>
                <a:lnTo>
                  <a:pt x="0" y="0"/>
                </a:ln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2"/>
          <p:cNvSpPr/>
          <p:nvPr/>
        </p:nvSpPr>
        <p:spPr>
          <a:xfrm flipV="1">
            <a:off x="3" y="6158960"/>
            <a:ext cx="12188823" cy="699040"/>
          </a:xfrm>
          <a:custGeom>
            <a:avLst/>
            <a:gdLst/>
            <a:ahLst/>
            <a:cxnLst/>
            <a:rect l="l" t="t" r="r" b="b"/>
            <a:pathLst>
              <a:path w="12188823" h="699040">
                <a:moveTo>
                  <a:pt x="12188823" y="699040"/>
                </a:moveTo>
                <a:lnTo>
                  <a:pt x="12188823" y="0"/>
                </a:lnTo>
                <a:lnTo>
                  <a:pt x="0" y="0"/>
                </a:lnTo>
                <a:lnTo>
                  <a:pt x="0" y="609601"/>
                </a:lnTo>
                <a:cubicBezTo>
                  <a:pt x="1772814" y="437986"/>
                  <a:pt x="4065905" y="369154"/>
                  <a:pt x="6105606" y="384827"/>
                </a:cubicBezTo>
                <a:cubicBezTo>
                  <a:pt x="8126376" y="400355"/>
                  <a:pt x="10427037" y="530961"/>
                  <a:pt x="12188823" y="69904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bwMode="black">
          <a:xfrm>
            <a:off x="7923212" y="457200"/>
            <a:ext cx="3781439" cy="3276600"/>
          </a:xfrm>
        </p:spPr>
        <p:txBody>
          <a:bodyPr anchor="b">
            <a:noAutofit/>
          </a:bodyPr>
          <a:lstStyle>
            <a:lvl1pPr algn="l">
              <a:defRPr sz="4000" b="0">
                <a:solidFill>
                  <a:schemeClr val="bg1"/>
                </a:solidFill>
              </a:defRPr>
            </a:lvl1pPr>
          </a:lstStyle>
          <a:p>
            <a:r>
              <a:rPr lang="fr-FR" smtClean="0"/>
              <a:t>Modifiez le style du titre</a:t>
            </a:r>
            <a:endParaRPr/>
          </a:p>
        </p:txBody>
      </p:sp>
      <p:sp>
        <p:nvSpPr>
          <p:cNvPr id="3" name="Content Placeholder 2"/>
          <p:cNvSpPr>
            <a:spLocks noGrp="1"/>
          </p:cNvSpPr>
          <p:nvPr>
            <p:ph idx="1"/>
          </p:nvPr>
        </p:nvSpPr>
        <p:spPr>
          <a:xfrm>
            <a:off x="608013" y="457200"/>
            <a:ext cx="6324599" cy="5334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7923212" y="3962400"/>
            <a:ext cx="3781439" cy="1828800"/>
          </a:xfrm>
        </p:spPr>
        <p:txBody>
          <a:bodyPr>
            <a:normAutofit/>
          </a:bodyPr>
          <a:lstStyle>
            <a:lvl1pPr marL="0" indent="0">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bwMode="white"/>
        <p:txBody>
          <a:bodyPr/>
          <a:lstStyle/>
          <a:p>
            <a:fld id="{14F042A8-43C1-4815-A5CF-022104463224}" type="datetimeFigureOut">
              <a:rPr lang="fr-FR"/>
              <a:t>22/11/2016</a:t>
            </a:fld>
            <a:endParaRPr/>
          </a:p>
        </p:txBody>
      </p:sp>
      <p:sp>
        <p:nvSpPr>
          <p:cNvPr id="6" name="Footer Placeholder 5"/>
          <p:cNvSpPr>
            <a:spLocks noGrp="1"/>
          </p:cNvSpPr>
          <p:nvPr>
            <p:ph type="ftr" sz="quarter" idx="11"/>
          </p:nvPr>
        </p:nvSpPr>
        <p:spPr bwMode="white"/>
        <p:txBody>
          <a:bodyPr/>
          <a:lstStyle/>
          <a:p>
            <a:endParaRPr/>
          </a:p>
        </p:txBody>
      </p:sp>
      <p:sp>
        <p:nvSpPr>
          <p:cNvPr id="7" name="Slide Number Placeholder 6"/>
          <p:cNvSpPr>
            <a:spLocks noGrp="1"/>
          </p:cNvSpPr>
          <p:nvPr>
            <p:ph type="sldNum" sz="quarter" idx="12"/>
          </p:nvPr>
        </p:nvSpPr>
        <p:spPr bwMode="white"/>
        <p:txBody>
          <a:bodyPr/>
          <a:lstStyle/>
          <a:p>
            <a:fld id="{5382E9EE-A870-438B-947A-FF671DFAFC96}" type="slidenum">
              <a:rPr/>
              <a:t>‹N°›</a:t>
            </a:fld>
            <a:endParaRPr/>
          </a:p>
        </p:txBody>
      </p:sp>
    </p:spTree>
    <p:extLst>
      <p:ext uri="{BB962C8B-B14F-4D97-AF65-F5344CB8AC3E}">
        <p14:creationId xmlns:p14="http://schemas.microsoft.com/office/powerpoint/2010/main" val="3899459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Rectangle 12"/>
          <p:cNvSpPr/>
          <p:nvPr/>
        </p:nvSpPr>
        <p:spPr>
          <a:xfrm>
            <a:off x="0" y="0"/>
            <a:ext cx="12188825" cy="1870938"/>
          </a:xfrm>
          <a:custGeom>
            <a:avLst/>
            <a:gdLst>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1 w 12188825"/>
              <a:gd name="connsiteY7" fmla="*/ 335280 h 1870938"/>
              <a:gd name="connsiteX8" fmla="*/ 0 w 12188825"/>
              <a:gd name="connsiteY8" fmla="*/ 0 h 1870938"/>
              <a:gd name="connsiteX0" fmla="*/ 0 w 12188825"/>
              <a:gd name="connsiteY0" fmla="*/ 0 h 1870938"/>
              <a:gd name="connsiteX1" fmla="*/ 12188825 w 12188825"/>
              <a:gd name="connsiteY1" fmla="*/ 0 h 1870938"/>
              <a:gd name="connsiteX2" fmla="*/ 12188825 w 12188825"/>
              <a:gd name="connsiteY2" fmla="*/ 85846 h 1870938"/>
              <a:gd name="connsiteX3" fmla="*/ 12188825 w 12188825"/>
              <a:gd name="connsiteY3" fmla="*/ 335280 h 1870938"/>
              <a:gd name="connsiteX4" fmla="*/ 12188825 w 12188825"/>
              <a:gd name="connsiteY4" fmla="*/ 1868714 h 1870938"/>
              <a:gd name="connsiteX5" fmla="*/ 6105607 w 12188825"/>
              <a:gd name="connsiteY5" fmla="*/ 1600444 h 1870938"/>
              <a:gd name="connsiteX6" fmla="*/ 1 w 12188825"/>
              <a:gd name="connsiteY6" fmla="*/ 1870938 h 1870938"/>
              <a:gd name="connsiteX7" fmla="*/ 0 w 12188825"/>
              <a:gd name="connsiteY7" fmla="*/ 0 h 1870938"/>
              <a:gd name="connsiteX0" fmla="*/ 0 w 12188825"/>
              <a:gd name="connsiteY0" fmla="*/ 0 h 1870938"/>
              <a:gd name="connsiteX1" fmla="*/ 12188825 w 12188825"/>
              <a:gd name="connsiteY1" fmla="*/ 0 h 1870938"/>
              <a:gd name="connsiteX2" fmla="*/ 12188825 w 12188825"/>
              <a:gd name="connsiteY2" fmla="*/ 335280 h 1870938"/>
              <a:gd name="connsiteX3" fmla="*/ 12188825 w 12188825"/>
              <a:gd name="connsiteY3" fmla="*/ 1868714 h 1870938"/>
              <a:gd name="connsiteX4" fmla="*/ 6105607 w 12188825"/>
              <a:gd name="connsiteY4" fmla="*/ 1600444 h 1870938"/>
              <a:gd name="connsiteX5" fmla="*/ 1 w 12188825"/>
              <a:gd name="connsiteY5" fmla="*/ 1870938 h 1870938"/>
              <a:gd name="connsiteX6" fmla="*/ 0 w 12188825"/>
              <a:gd name="connsiteY6" fmla="*/ 0 h 1870938"/>
              <a:gd name="connsiteX0" fmla="*/ 0 w 12188825"/>
              <a:gd name="connsiteY0" fmla="*/ 0 h 1870938"/>
              <a:gd name="connsiteX1" fmla="*/ 12188825 w 12188825"/>
              <a:gd name="connsiteY1" fmla="*/ 0 h 1870938"/>
              <a:gd name="connsiteX2" fmla="*/ 12188825 w 12188825"/>
              <a:gd name="connsiteY2" fmla="*/ 1868714 h 1870938"/>
              <a:gd name="connsiteX3" fmla="*/ 6105607 w 12188825"/>
              <a:gd name="connsiteY3" fmla="*/ 1600444 h 1870938"/>
              <a:gd name="connsiteX4" fmla="*/ 1 w 12188825"/>
              <a:gd name="connsiteY4" fmla="*/ 1870938 h 1870938"/>
              <a:gd name="connsiteX5" fmla="*/ 0 w 12188825"/>
              <a:gd name="connsiteY5" fmla="*/ 0 h 187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5" h="1870938">
                <a:moveTo>
                  <a:pt x="0" y="0"/>
                </a:moveTo>
                <a:lnTo>
                  <a:pt x="12188825" y="0"/>
                </a:lnTo>
                <a:lnTo>
                  <a:pt x="12188825" y="1868714"/>
                </a:lnTo>
                <a:cubicBezTo>
                  <a:pt x="10420785" y="1698493"/>
                  <a:pt x="8336850" y="1600444"/>
                  <a:pt x="6105607" y="1600444"/>
                </a:cubicBezTo>
                <a:cubicBezTo>
                  <a:pt x="3864934" y="1600444"/>
                  <a:pt x="1772815" y="1699323"/>
                  <a:pt x="1" y="1870938"/>
                </a:cubicBezTo>
                <a:cubicBezTo>
                  <a:pt x="1" y="1247292"/>
                  <a:pt x="0" y="623646"/>
                  <a:pt x="0" y="0"/>
                </a:cubicBezTo>
                <a:close/>
              </a:path>
            </a:pathLst>
          </a:custGeom>
          <a:solidFill>
            <a:schemeClr val="bg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12"/>
          <p:cNvSpPr/>
          <p:nvPr/>
        </p:nvSpPr>
        <p:spPr>
          <a:xfrm>
            <a:off x="1" y="0"/>
            <a:ext cx="12188824" cy="1812642"/>
          </a:xfrm>
          <a:custGeom>
            <a:avLst/>
            <a:gdLst>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1 w 12188824"/>
              <a:gd name="connsiteY5" fmla="*/ 187545 h 1812642"/>
              <a:gd name="connsiteX6" fmla="*/ 0 w 12188824"/>
              <a:gd name="connsiteY6" fmla="*/ 0 h 1812642"/>
              <a:gd name="connsiteX0" fmla="*/ 0 w 12188824"/>
              <a:gd name="connsiteY0" fmla="*/ 0 h 1812642"/>
              <a:gd name="connsiteX1" fmla="*/ 12188824 w 12188824"/>
              <a:gd name="connsiteY1" fmla="*/ 0 h 1812642"/>
              <a:gd name="connsiteX2" fmla="*/ 12188824 w 12188824"/>
              <a:gd name="connsiteY2" fmla="*/ 1812642 h 1812642"/>
              <a:gd name="connsiteX3" fmla="*/ 6105607 w 12188824"/>
              <a:gd name="connsiteY3" fmla="*/ 1498429 h 1812642"/>
              <a:gd name="connsiteX4" fmla="*/ 1 w 12188824"/>
              <a:gd name="connsiteY4" fmla="*/ 1723203 h 1812642"/>
              <a:gd name="connsiteX5" fmla="*/ 0 w 12188824"/>
              <a:gd name="connsiteY5" fmla="*/ 0 h 1812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8824" h="1812642">
                <a:moveTo>
                  <a:pt x="0" y="0"/>
                </a:moveTo>
                <a:lnTo>
                  <a:pt x="12188824" y="0"/>
                </a:lnTo>
                <a:lnTo>
                  <a:pt x="12188824" y="1812642"/>
                </a:lnTo>
                <a:cubicBezTo>
                  <a:pt x="10427038" y="1644563"/>
                  <a:pt x="8126377" y="1513957"/>
                  <a:pt x="6105607" y="1498429"/>
                </a:cubicBezTo>
                <a:cubicBezTo>
                  <a:pt x="4065906" y="1482756"/>
                  <a:pt x="1772815" y="1551588"/>
                  <a:pt x="1" y="1723203"/>
                </a:cubicBezTo>
                <a:cubicBezTo>
                  <a:pt x="1" y="1148802"/>
                  <a:pt x="0" y="574401"/>
                  <a:pt x="0" y="0"/>
                </a:cubicBez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7"/>
          <p:cNvSpPr/>
          <p:nvPr/>
        </p:nvSpPr>
        <p:spPr bwMode="hidden">
          <a:xfrm>
            <a:off x="1" y="6354411"/>
            <a:ext cx="12188824" cy="503589"/>
          </a:xfrm>
          <a:custGeom>
            <a:avLst/>
            <a:gdLst/>
            <a:ahLst/>
            <a:cxnLst/>
            <a:rect l="l" t="t" r="r" b="b"/>
            <a:pathLst>
              <a:path w="12188824" h="503589">
                <a:moveTo>
                  <a:pt x="6105606" y="0"/>
                </a:moveTo>
                <a:cubicBezTo>
                  <a:pt x="8336849" y="0"/>
                  <a:pt x="10420784" y="98049"/>
                  <a:pt x="12188824" y="268270"/>
                </a:cubicBezTo>
                <a:lnTo>
                  <a:pt x="12188824" y="503589"/>
                </a:lnTo>
                <a:lnTo>
                  <a:pt x="0" y="503589"/>
                </a:lnTo>
                <a:lnTo>
                  <a:pt x="0" y="270494"/>
                </a:lnTo>
                <a:cubicBezTo>
                  <a:pt x="1772814" y="98879"/>
                  <a:pt x="3864933" y="0"/>
                  <a:pt x="6105606" y="0"/>
                </a:cubicBezTo>
                <a:close/>
              </a:path>
            </a:pathLst>
          </a:custGeom>
          <a:solidFill>
            <a:schemeClr val="bg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bwMode="white">
          <a:xfrm>
            <a:off x="1522414" y="274638"/>
            <a:ext cx="9144000" cy="1096962"/>
          </a:xfrm>
          <a:prstGeom prst="rect">
            <a:avLst/>
          </a:prstGeom>
        </p:spPr>
        <p:txBody>
          <a:bodyPr vert="horz" lIns="91440" tIns="45720" rIns="91440" bIns="45720" rtlCol="0" anchor="b">
            <a:normAutofit/>
          </a:bodyPr>
          <a:lstStyle/>
          <a:p>
            <a:r>
              <a:rPr lang="fr-FR" smtClean="0"/>
              <a:t>Modifiez le style du titre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7618412" y="6518274"/>
            <a:ext cx="1676400" cy="320676"/>
          </a:xfrm>
          <a:prstGeom prst="rect">
            <a:avLst/>
          </a:prstGeom>
        </p:spPr>
        <p:txBody>
          <a:bodyPr vert="horz" lIns="91440" tIns="45720" rIns="91440" bIns="45720" rtlCol="0" anchor="ctr"/>
          <a:lstStyle>
            <a:lvl1pPr algn="r">
              <a:defRPr sz="1000">
                <a:solidFill>
                  <a:schemeClr val="bg1"/>
                </a:solidFill>
              </a:defRPr>
            </a:lvl1pPr>
          </a:lstStyle>
          <a:p>
            <a:fld id="{14F042A8-43C1-4815-A5CF-022104463224}" type="datetimeFigureOut">
              <a:rPr lang="fr-FR"/>
              <a:pPr/>
              <a:t>22/11/2016</a:t>
            </a:fld>
            <a:endParaRPr/>
          </a:p>
        </p:txBody>
      </p:sp>
      <p:sp>
        <p:nvSpPr>
          <p:cNvPr id="5" name="Footer Placeholder 4"/>
          <p:cNvSpPr>
            <a:spLocks noGrp="1"/>
          </p:cNvSpPr>
          <p:nvPr>
            <p:ph type="ftr" sz="quarter" idx="3"/>
          </p:nvPr>
        </p:nvSpPr>
        <p:spPr>
          <a:xfrm>
            <a:off x="1525138" y="6518274"/>
            <a:ext cx="5864674" cy="320676"/>
          </a:xfrm>
          <a:prstGeom prst="rect">
            <a:avLst/>
          </a:prstGeom>
        </p:spPr>
        <p:txBody>
          <a:bodyPr vert="horz" lIns="91440" tIns="45720" rIns="91440" bIns="45720" rtlCol="0" anchor="ctr"/>
          <a:lstStyle>
            <a:lvl1pPr algn="l">
              <a:defRPr sz="1000">
                <a:solidFill>
                  <a:schemeClr val="bg1"/>
                </a:solidFill>
              </a:defRPr>
            </a:lvl1pPr>
          </a:lstStyle>
          <a:p>
            <a:endParaRPr/>
          </a:p>
        </p:txBody>
      </p:sp>
      <p:sp>
        <p:nvSpPr>
          <p:cNvPr id="6" name="Slide Number Placeholder 5"/>
          <p:cNvSpPr>
            <a:spLocks noGrp="1"/>
          </p:cNvSpPr>
          <p:nvPr>
            <p:ph type="sldNum" sz="quarter" idx="4"/>
          </p:nvPr>
        </p:nvSpPr>
        <p:spPr>
          <a:xfrm>
            <a:off x="9523412" y="6518274"/>
            <a:ext cx="1143002" cy="320676"/>
          </a:xfrm>
          <a:prstGeom prst="rect">
            <a:avLst/>
          </a:prstGeom>
        </p:spPr>
        <p:txBody>
          <a:bodyPr vert="horz" lIns="91440" tIns="45720" rIns="91440" bIns="45720" rtlCol="0" anchor="ctr"/>
          <a:lstStyle>
            <a:lvl1pPr algn="r">
              <a:defRPr sz="1000">
                <a:solidFill>
                  <a:schemeClr val="bg1"/>
                </a:solidFill>
              </a:defRPr>
            </a:lvl1pPr>
          </a:lstStyle>
          <a:p>
            <a:fld id="{5382E9EE-A870-438B-947A-FF671DFAFC96}" type="slidenum">
              <a:rPr/>
              <a:pPr/>
              <a:t>‹N°›</a:t>
            </a:fld>
            <a:endParaRPr/>
          </a:p>
        </p:txBody>
      </p:sp>
    </p:spTree>
    <p:extLst>
      <p:ext uri="{BB962C8B-B14F-4D97-AF65-F5344CB8AC3E}">
        <p14:creationId xmlns:p14="http://schemas.microsoft.com/office/powerpoint/2010/main" val="4248769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80000"/>
        <a:buFont typeface="Wingdings" pitchFamily="2" charset="2"/>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1000"/>
        </a:spcBef>
        <a:buSzPct val="90000"/>
        <a:buFont typeface="Arial"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800"/>
        </a:spcBef>
        <a:buSzPct val="80000"/>
        <a:buFont typeface="Wingdings" pitchFamily="2" charset="2"/>
        <a:buChar char="§"/>
        <a:defRPr sz="1600" kern="1200">
          <a:solidFill>
            <a:schemeClr val="tx1"/>
          </a:solidFill>
          <a:latin typeface="+mn-lt"/>
          <a:ea typeface="+mn-ea"/>
          <a:cs typeface="+mn-cs"/>
        </a:defRPr>
      </a:lvl3pPr>
      <a:lvl4pPr marL="86868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4pPr>
      <a:lvl5pPr marL="1051560" indent="-182880" algn="l" defTabSz="914400" rtl="0" eaLnBrk="1" latinLnBrk="0" hangingPunct="1">
        <a:lnSpc>
          <a:spcPct val="90000"/>
        </a:lnSpc>
        <a:spcBef>
          <a:spcPts val="600"/>
        </a:spcBef>
        <a:buSzPct val="80000"/>
        <a:buFont typeface="Wingdings" pitchFamily="2" charset="2"/>
        <a:buChar char="§"/>
        <a:defRPr sz="1400" kern="1200">
          <a:solidFill>
            <a:schemeClr val="tx1"/>
          </a:solidFill>
          <a:latin typeface="+mn-lt"/>
          <a:ea typeface="+mn-ea"/>
          <a:cs typeface="+mn-cs"/>
        </a:defRPr>
      </a:lvl5pPr>
      <a:lvl6pPr marL="123444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6pPr>
      <a:lvl7pPr marL="1417320" indent="-182880" algn="l" defTabSz="914400" rtl="0" eaLnBrk="1" latinLnBrk="0" hangingPunct="1">
        <a:lnSpc>
          <a:spcPct val="90000"/>
        </a:lnSpc>
        <a:spcBef>
          <a:spcPts val="600"/>
        </a:spcBef>
        <a:buSzPct val="80000"/>
        <a:buFont typeface="Wingdings" pitchFamily="2" charset="2"/>
        <a:buChar char="§"/>
        <a:defRPr sz="1400" kern="1200">
          <a:solidFill>
            <a:schemeClr val="tx1"/>
          </a:solidFill>
          <a:latin typeface="+mn-lt"/>
          <a:ea typeface="+mn-ea"/>
          <a:cs typeface="+mn-cs"/>
        </a:defRPr>
      </a:lvl7pPr>
      <a:lvl8pPr marL="1600200" indent="-182880" algn="l" defTabSz="914400" rtl="0" eaLnBrk="1" latinLnBrk="0" hangingPunct="1">
        <a:lnSpc>
          <a:spcPct val="90000"/>
        </a:lnSpc>
        <a:spcBef>
          <a:spcPts val="600"/>
        </a:spcBef>
        <a:buSzPct val="90000"/>
        <a:buFont typeface="Arial" pitchFamily="34" charset="0"/>
        <a:buChar char="–"/>
        <a:defRPr sz="1400" kern="1200">
          <a:solidFill>
            <a:schemeClr val="tx1"/>
          </a:solidFill>
          <a:latin typeface="+mn-lt"/>
          <a:ea typeface="+mn-ea"/>
          <a:cs typeface="+mn-cs"/>
        </a:defRPr>
      </a:lvl8pPr>
      <a:lvl9pPr marL="1783080" indent="-182880" algn="l" defTabSz="914400" rtl="0" eaLnBrk="1" latinLnBrk="0" hangingPunct="1">
        <a:lnSpc>
          <a:spcPct val="90000"/>
        </a:lnSpc>
        <a:spcBef>
          <a:spcPts val="600"/>
        </a:spcBef>
        <a:buSzPct val="80000"/>
        <a:buFont typeface="Wingdings"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l" defTabSz="914400">
              <a:lnSpc>
                <a:spcPct val="85000"/>
              </a:lnSpc>
              <a:spcBef>
                <a:spcPts val="0"/>
              </a:spcBef>
              <a:buNone/>
            </a:pPr>
            <a:r>
              <a:rPr lang="fr-FR" dirty="0" smtClean="0">
                <a:latin typeface="Euphemia"/>
              </a:rPr>
              <a:t>Parents et professionnels.</a:t>
            </a:r>
            <a:endParaRPr lang="fr-FR" sz="6600" b="0" i="0" dirty="0">
              <a:solidFill>
                <a:schemeClr val="bg1"/>
              </a:solidFill>
              <a:latin typeface="Euphemia"/>
              <a:ea typeface="+mj-ea"/>
              <a:cs typeface="+mj-cs"/>
            </a:endParaRPr>
          </a:p>
        </p:txBody>
      </p:sp>
      <p:sp>
        <p:nvSpPr>
          <p:cNvPr id="3" name="Sous-titre 2"/>
          <p:cNvSpPr>
            <a:spLocks noGrp="1"/>
          </p:cNvSpPr>
          <p:nvPr>
            <p:ph type="subTitle" idx="1"/>
          </p:nvPr>
        </p:nvSpPr>
        <p:spPr/>
        <p:txBody>
          <a:bodyPr/>
          <a:lstStyle/>
          <a:p>
            <a:pPr marL="0" indent="0" algn="l">
              <a:spcBef>
                <a:spcPts val="0"/>
              </a:spcBef>
              <a:buNone/>
            </a:pPr>
            <a:r>
              <a:rPr lang="fr-FR" dirty="0" smtClean="0">
                <a:solidFill>
                  <a:srgbClr val="96D2DA"/>
                </a:solidFill>
              </a:rPr>
              <a:t>Les postures et représentations réciproques</a:t>
            </a:r>
            <a:endParaRPr lang="fr-FR" b="0" i="0" dirty="0">
              <a:solidFill>
                <a:srgbClr val="96D2DA"/>
              </a:solidFill>
            </a:endParaRPr>
          </a:p>
        </p:txBody>
      </p:sp>
      <p:pic>
        <p:nvPicPr>
          <p:cNvPr id="10" name="Espace réservé pour une image 9"/>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1349426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5820" y="1772816"/>
            <a:ext cx="11233248" cy="3384376"/>
          </a:xfrm>
        </p:spPr>
        <p:txBody>
          <a:bodyPr>
            <a:normAutofit/>
          </a:bodyPr>
          <a:lstStyle/>
          <a:p>
            <a:r>
              <a:rPr lang="fr-FR" b="1" dirty="0"/>
              <a:t>Par « hypothèse » nous entendons une « proposition ou explication, que l’on se contente d’énoncer sans prendre position sur sa véracité, c’est-à-dire sans l’affirmer ou la nier. Il s’agit donc d’une simple supposition, appartenant au domaine du possible ou du probable ».</a:t>
            </a:r>
            <a:r>
              <a:rPr lang="fr-FR" dirty="0"/>
              <a:t> </a:t>
            </a:r>
            <a:endParaRPr lang="fr-FR" dirty="0" smtClean="0"/>
          </a:p>
          <a:p>
            <a:endParaRPr lang="fr-FR" dirty="0" smtClean="0"/>
          </a:p>
          <a:p>
            <a:r>
              <a:rPr lang="fr-FR" b="1" dirty="0" smtClean="0"/>
              <a:t>L’hypothèse</a:t>
            </a:r>
            <a:r>
              <a:rPr lang="fr-FR" b="1" dirty="0"/>
              <a:t>, que l’aide la plus efficace et la plus rapide suit l’usager</a:t>
            </a:r>
            <a:r>
              <a:rPr lang="fr-FR" dirty="0"/>
              <a:t>, d’abord </a:t>
            </a:r>
            <a:r>
              <a:rPr lang="fr-FR" b="1" dirty="0"/>
              <a:t>dans sa demande</a:t>
            </a:r>
            <a:r>
              <a:rPr lang="fr-FR" dirty="0"/>
              <a:t>, puis</a:t>
            </a:r>
            <a:r>
              <a:rPr lang="fr-FR" b="1" dirty="0"/>
              <a:t> dans sa</a:t>
            </a:r>
            <a:r>
              <a:rPr lang="fr-FR" dirty="0"/>
              <a:t> </a:t>
            </a:r>
            <a:r>
              <a:rPr lang="fr-FR" b="1" dirty="0"/>
              <a:t>capacité ou sa volonté de se mettre au travail</a:t>
            </a:r>
            <a:r>
              <a:rPr lang="fr-FR" dirty="0"/>
              <a:t> et finalement </a:t>
            </a:r>
            <a:r>
              <a:rPr lang="fr-FR" b="1" dirty="0"/>
              <a:t>dans la conscience qu’il a de ses propres ressources. </a:t>
            </a:r>
            <a:endParaRPr lang="fr-FR" dirty="0"/>
          </a:p>
          <a:p>
            <a:endParaRPr lang="fr-FR" dirty="0"/>
          </a:p>
        </p:txBody>
      </p:sp>
    </p:spTree>
    <p:extLst>
      <p:ext uri="{BB962C8B-B14F-4D97-AF65-F5344CB8AC3E}">
        <p14:creationId xmlns:p14="http://schemas.microsoft.com/office/powerpoint/2010/main" val="14886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333772" y="332656"/>
            <a:ext cx="11521280" cy="5904656"/>
          </a:xfrm>
        </p:spPr>
        <p:txBody>
          <a:bodyPr>
            <a:normAutofit/>
          </a:bodyPr>
          <a:lstStyle/>
          <a:p>
            <a:r>
              <a:rPr lang="fr-FR" b="1" dirty="0" smtClean="0"/>
              <a:t>Si </a:t>
            </a:r>
            <a:r>
              <a:rPr lang="fr-FR" b="1" dirty="0"/>
              <a:t>on décortique la séquence interactionnelle </a:t>
            </a:r>
            <a:r>
              <a:rPr lang="fr-FR" b="1" dirty="0" smtClean="0"/>
              <a:t>:</a:t>
            </a:r>
          </a:p>
          <a:p>
            <a:endParaRPr lang="fr-FR" dirty="0"/>
          </a:p>
          <a:p>
            <a:pPr lvl="0"/>
            <a:r>
              <a:rPr lang="fr-FR" b="1" dirty="0" smtClean="0"/>
              <a:t>- Celui </a:t>
            </a:r>
            <a:r>
              <a:rPr lang="fr-FR" b="1" dirty="0"/>
              <a:t>qui perçoit adopte des croyances à l’égard de l’autre : ce jeune est violent</a:t>
            </a:r>
            <a:endParaRPr lang="fr-FR" dirty="0"/>
          </a:p>
          <a:p>
            <a:pPr lvl="0"/>
            <a:r>
              <a:rPr lang="fr-FR" b="1" dirty="0" smtClean="0"/>
              <a:t>- Celui </a:t>
            </a:r>
            <a:r>
              <a:rPr lang="fr-FR" b="1" dirty="0"/>
              <a:t>qui perçoit se comporte à l’égard de l’autre comme si ces croyances étaient vraies : l’éducateur peut adopter une attitude suspicieuse, un ton plus ferme, montrer moins d’empathie, devenir plus défensif…</a:t>
            </a:r>
            <a:endParaRPr lang="fr-FR" dirty="0"/>
          </a:p>
          <a:p>
            <a:pPr lvl="0"/>
            <a:r>
              <a:rPr lang="fr-FR" b="1" dirty="0" smtClean="0"/>
              <a:t>- Le </a:t>
            </a:r>
            <a:r>
              <a:rPr lang="fr-FR" b="1" dirty="0"/>
              <a:t>jeune ajuste son comportement de telle manière à correspondre à la perception (à la définition) que l’éducateur a de lui : le jeune peut adopter une attitude ou un regard fuyant, ne pas vouloir se confier à ce moment-là, chercher à se justifier voire se défendre…</a:t>
            </a:r>
            <a:endParaRPr lang="fr-FR" dirty="0"/>
          </a:p>
          <a:p>
            <a:pPr lvl="0"/>
            <a:r>
              <a:rPr lang="fr-FR" b="1" dirty="0" smtClean="0"/>
              <a:t>- L’éducateur </a:t>
            </a:r>
            <a:r>
              <a:rPr lang="fr-FR" b="1" dirty="0"/>
              <a:t>qui perçoit, interprète les comportements du jeune comme une confirmation de ses croyances : ce jeune n’est vraiment pas commode, il faut l’avoir à l’œil car il n’a pas fini de transgresser. Il est fermé, ne se livre même pas. Comment peut-on travailler avec lui ?</a:t>
            </a:r>
            <a:endParaRPr lang="fr-FR" dirty="0"/>
          </a:p>
          <a:p>
            <a:endParaRPr lang="fr-FR" dirty="0"/>
          </a:p>
        </p:txBody>
      </p:sp>
    </p:spTree>
    <p:extLst>
      <p:ext uri="{BB962C8B-B14F-4D97-AF65-F5344CB8AC3E}">
        <p14:creationId xmlns:p14="http://schemas.microsoft.com/office/powerpoint/2010/main" val="125314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3812" y="764704"/>
            <a:ext cx="11233248" cy="5328592"/>
          </a:xfrm>
        </p:spPr>
        <p:txBody>
          <a:bodyPr>
            <a:normAutofit/>
          </a:bodyPr>
          <a:lstStyle/>
          <a:p>
            <a:endParaRPr lang="fr-FR" b="1" dirty="0" smtClean="0"/>
          </a:p>
          <a:p>
            <a:r>
              <a:rPr lang="fr-FR" b="1" dirty="0" smtClean="0"/>
              <a:t>En </a:t>
            </a:r>
            <a:r>
              <a:rPr lang="fr-FR" b="1" dirty="0"/>
              <a:t>principe, les enfants souhaitent </a:t>
            </a:r>
            <a:r>
              <a:rPr lang="fr-FR" b="1" dirty="0" smtClean="0"/>
              <a:t>:</a:t>
            </a:r>
          </a:p>
          <a:p>
            <a:endParaRPr lang="fr-FR" dirty="0"/>
          </a:p>
          <a:p>
            <a:pPr lvl="0"/>
            <a:r>
              <a:rPr lang="fr-FR" b="1" dirty="0" smtClean="0"/>
              <a:t>- Que </a:t>
            </a:r>
            <a:r>
              <a:rPr lang="fr-FR" b="1" dirty="0"/>
              <a:t>leurs parents soient fiers d’eux</a:t>
            </a:r>
            <a:endParaRPr lang="fr-FR" dirty="0"/>
          </a:p>
          <a:p>
            <a:pPr lvl="0"/>
            <a:r>
              <a:rPr lang="fr-FR" b="1" dirty="0" smtClean="0"/>
              <a:t>- Faire </a:t>
            </a:r>
            <a:r>
              <a:rPr lang="fr-FR" b="1" dirty="0"/>
              <a:t>plaisir à leurs parents et à d’autres adultes</a:t>
            </a:r>
            <a:endParaRPr lang="fr-FR" dirty="0"/>
          </a:p>
          <a:p>
            <a:pPr lvl="0"/>
            <a:r>
              <a:rPr lang="fr-FR" b="1" dirty="0" smtClean="0"/>
              <a:t>- Etre </a:t>
            </a:r>
            <a:r>
              <a:rPr lang="fr-FR" b="1" dirty="0"/>
              <a:t>acceptés comme faisant partie d’un groupe social</a:t>
            </a:r>
            <a:endParaRPr lang="fr-FR" dirty="0"/>
          </a:p>
          <a:p>
            <a:pPr lvl="0"/>
            <a:r>
              <a:rPr lang="fr-FR" b="1" dirty="0" smtClean="0"/>
              <a:t>- Etre </a:t>
            </a:r>
            <a:r>
              <a:rPr lang="fr-FR" b="1" dirty="0"/>
              <a:t>actifs et impliqués dans des activités avec d’autres personnes.</a:t>
            </a:r>
            <a:endParaRPr lang="fr-FR" dirty="0"/>
          </a:p>
          <a:p>
            <a:pPr lvl="0"/>
            <a:r>
              <a:rPr lang="fr-FR" b="1" dirty="0" smtClean="0"/>
              <a:t>- Apprendre </a:t>
            </a:r>
            <a:r>
              <a:rPr lang="fr-FR" b="1" dirty="0"/>
              <a:t>de nouvelles choses.</a:t>
            </a:r>
            <a:endParaRPr lang="fr-FR" dirty="0"/>
          </a:p>
          <a:p>
            <a:pPr lvl="0"/>
            <a:r>
              <a:rPr lang="fr-FR" b="1" dirty="0" smtClean="0"/>
              <a:t>- Etre </a:t>
            </a:r>
            <a:r>
              <a:rPr lang="fr-FR" b="1" dirty="0"/>
              <a:t>surpris et surprendre d’autres personnes.</a:t>
            </a:r>
            <a:endParaRPr lang="fr-FR" dirty="0"/>
          </a:p>
          <a:p>
            <a:pPr lvl="0"/>
            <a:r>
              <a:rPr lang="fr-FR" b="1" dirty="0" smtClean="0"/>
              <a:t>- Exprimer </a:t>
            </a:r>
            <a:r>
              <a:rPr lang="fr-FR" b="1" dirty="0"/>
              <a:t>leurs opinions et leurs choix</a:t>
            </a:r>
            <a:endParaRPr lang="fr-FR" dirty="0"/>
          </a:p>
          <a:p>
            <a:pPr lvl="0"/>
            <a:r>
              <a:rPr lang="fr-FR" b="1" dirty="0" smtClean="0"/>
              <a:t>- Faire </a:t>
            </a:r>
            <a:r>
              <a:rPr lang="fr-FR" b="1" dirty="0"/>
              <a:t>des choix si l’opportunité leur en est donnée.       </a:t>
            </a:r>
            <a:endParaRPr lang="fr-FR" dirty="0"/>
          </a:p>
          <a:p>
            <a:endParaRPr lang="fr-FR" dirty="0"/>
          </a:p>
        </p:txBody>
      </p:sp>
    </p:spTree>
    <p:extLst>
      <p:ext uri="{BB962C8B-B14F-4D97-AF65-F5344CB8AC3E}">
        <p14:creationId xmlns:p14="http://schemas.microsoft.com/office/powerpoint/2010/main" val="261882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3812" y="548680"/>
            <a:ext cx="11233248" cy="5544616"/>
          </a:xfrm>
        </p:spPr>
        <p:txBody>
          <a:bodyPr>
            <a:normAutofit/>
          </a:bodyPr>
          <a:lstStyle/>
          <a:p>
            <a:endParaRPr lang="fr-FR" b="1" dirty="0" smtClean="0"/>
          </a:p>
          <a:p>
            <a:r>
              <a:rPr lang="fr-FR" b="1" dirty="0"/>
              <a:t>Les parents, quels qu’ils soient, quels que </a:t>
            </a:r>
            <a:r>
              <a:rPr lang="fr-FR" b="1" dirty="0" smtClean="0"/>
              <a:t>soient </a:t>
            </a:r>
            <a:r>
              <a:rPr lang="fr-FR" b="1" dirty="0"/>
              <a:t>leurs comportements, souhaitent </a:t>
            </a:r>
            <a:r>
              <a:rPr lang="fr-FR" b="1" dirty="0" smtClean="0"/>
              <a:t>au </a:t>
            </a:r>
            <a:r>
              <a:rPr lang="fr-FR" b="1" dirty="0"/>
              <a:t>fond d’eux </a:t>
            </a:r>
            <a:r>
              <a:rPr lang="fr-FR" b="1" dirty="0" smtClean="0"/>
              <a:t>:</a:t>
            </a:r>
          </a:p>
          <a:p>
            <a:endParaRPr lang="fr-FR" dirty="0"/>
          </a:p>
          <a:p>
            <a:pPr lvl="0"/>
            <a:r>
              <a:rPr lang="fr-FR" b="1" dirty="0" smtClean="0"/>
              <a:t>- Etre </a:t>
            </a:r>
            <a:r>
              <a:rPr lang="fr-FR" b="1" dirty="0"/>
              <a:t>fiers de leur enfant.</a:t>
            </a:r>
            <a:endParaRPr lang="fr-FR" dirty="0"/>
          </a:p>
          <a:p>
            <a:pPr lvl="0"/>
            <a:r>
              <a:rPr lang="fr-FR" b="1" dirty="0" smtClean="0"/>
              <a:t>- Avoir </a:t>
            </a:r>
            <a:r>
              <a:rPr lang="fr-FR" b="1" dirty="0"/>
              <a:t>une influence positive sur leur enfant.</a:t>
            </a:r>
            <a:endParaRPr lang="fr-FR" dirty="0"/>
          </a:p>
          <a:p>
            <a:pPr lvl="0"/>
            <a:r>
              <a:rPr lang="fr-FR" b="1" dirty="0" smtClean="0"/>
              <a:t>- Entendre </a:t>
            </a:r>
            <a:r>
              <a:rPr lang="fr-FR" b="1" dirty="0"/>
              <a:t>de bonnes nouvelles au sujet de leur enfant et dans quels domaines il/elle se débrouille bien.</a:t>
            </a:r>
            <a:endParaRPr lang="fr-FR" dirty="0"/>
          </a:p>
          <a:p>
            <a:pPr lvl="0"/>
            <a:r>
              <a:rPr lang="fr-FR" b="1" dirty="0" smtClean="0"/>
              <a:t>- Donner </a:t>
            </a:r>
            <a:r>
              <a:rPr lang="fr-FR" b="1" dirty="0"/>
              <a:t>à leur enfant une bonne éducation et de bonnes chances de succès dans leur vie (quelle que soit la manière dont ils le définissent).</a:t>
            </a:r>
            <a:endParaRPr lang="fr-FR" dirty="0"/>
          </a:p>
          <a:p>
            <a:pPr lvl="0"/>
            <a:r>
              <a:rPr lang="fr-FR" b="1" dirty="0" smtClean="0"/>
              <a:t>- </a:t>
            </a:r>
            <a:r>
              <a:rPr lang="fr-FR" b="1" dirty="0"/>
              <a:t>Voir le futur de leur enfant meilleur que le leur.</a:t>
            </a:r>
            <a:endParaRPr lang="fr-FR" dirty="0"/>
          </a:p>
          <a:p>
            <a:pPr lvl="0"/>
            <a:r>
              <a:rPr lang="fr-FR" b="1" dirty="0" smtClean="0"/>
              <a:t>- Avoir </a:t>
            </a:r>
            <a:r>
              <a:rPr lang="fr-FR" b="1" dirty="0"/>
              <a:t>de bonnes relations avec leur enfant.</a:t>
            </a:r>
            <a:endParaRPr lang="fr-FR" dirty="0"/>
          </a:p>
          <a:p>
            <a:pPr lvl="0"/>
            <a:r>
              <a:rPr lang="fr-FR" b="1" dirty="0" smtClean="0"/>
              <a:t>- Avoir </a:t>
            </a:r>
            <a:r>
              <a:rPr lang="fr-FR" b="1" dirty="0"/>
              <a:t>de l’espoir pour leur enfant.</a:t>
            </a:r>
            <a:endParaRPr lang="fr-FR" dirty="0"/>
          </a:p>
          <a:p>
            <a:pPr lvl="0"/>
            <a:r>
              <a:rPr lang="fr-FR" b="1" dirty="0" smtClean="0"/>
              <a:t>- Ressentir </a:t>
            </a:r>
            <a:r>
              <a:rPr lang="fr-FR" b="1" dirty="0"/>
              <a:t>qu’ils sont de bons parents.                                                              </a:t>
            </a:r>
            <a:endParaRPr lang="fr-FR" dirty="0"/>
          </a:p>
          <a:p>
            <a:endParaRPr lang="fr-FR" dirty="0"/>
          </a:p>
        </p:txBody>
      </p:sp>
    </p:spTree>
    <p:extLst>
      <p:ext uri="{BB962C8B-B14F-4D97-AF65-F5344CB8AC3E}">
        <p14:creationId xmlns:p14="http://schemas.microsoft.com/office/powerpoint/2010/main" val="407153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1804" y="1916832"/>
            <a:ext cx="11233248" cy="2736304"/>
          </a:xfrm>
        </p:spPr>
        <p:txBody>
          <a:bodyPr>
            <a:normAutofit/>
          </a:bodyPr>
          <a:lstStyle/>
          <a:p>
            <a:endParaRPr lang="fr-FR" b="1" dirty="0" smtClean="0"/>
          </a:p>
          <a:p>
            <a:r>
              <a:rPr lang="fr-FR" sz="4000" b="1" dirty="0" smtClean="0"/>
              <a:t>Les </a:t>
            </a:r>
            <a:r>
              <a:rPr lang="fr-FR" sz="4000" b="1" dirty="0"/>
              <a:t>parents font du mieux qu’ils peuvent avec les moyens dont ils disposent et dans le contexte dans lequel ils </a:t>
            </a:r>
            <a:r>
              <a:rPr lang="fr-FR" sz="4000" b="1" dirty="0" smtClean="0"/>
              <a:t>vivent.</a:t>
            </a:r>
            <a:endParaRPr lang="fr-FR" sz="4000" dirty="0"/>
          </a:p>
        </p:txBody>
      </p:sp>
    </p:spTree>
    <p:extLst>
      <p:ext uri="{BB962C8B-B14F-4D97-AF65-F5344CB8AC3E}">
        <p14:creationId xmlns:p14="http://schemas.microsoft.com/office/powerpoint/2010/main" val="118437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49052" y="692696"/>
            <a:ext cx="11737304" cy="6408712"/>
          </a:xfrm>
        </p:spPr>
        <p:txBody>
          <a:bodyPr>
            <a:normAutofit lnSpcReduction="10000"/>
          </a:bodyPr>
          <a:lstStyle/>
          <a:p>
            <a:endParaRPr lang="fr-FR" b="1" dirty="0" smtClean="0"/>
          </a:p>
          <a:p>
            <a:r>
              <a:rPr lang="fr-FR" b="1" dirty="0"/>
              <a:t>En principe les </a:t>
            </a:r>
            <a:r>
              <a:rPr lang="fr-FR" b="1" dirty="0" smtClean="0"/>
              <a:t>professionnels / les </a:t>
            </a:r>
            <a:r>
              <a:rPr lang="fr-FR" b="1" dirty="0"/>
              <a:t>instituteurs souhaitent </a:t>
            </a:r>
            <a:r>
              <a:rPr lang="fr-FR" b="1" dirty="0" smtClean="0"/>
              <a:t>:</a:t>
            </a:r>
          </a:p>
          <a:p>
            <a:endParaRPr lang="fr-FR" dirty="0"/>
          </a:p>
          <a:p>
            <a:pPr lvl="0"/>
            <a:r>
              <a:rPr lang="fr-FR" b="1" dirty="0" smtClean="0"/>
              <a:t>- Etre </a:t>
            </a:r>
            <a:r>
              <a:rPr lang="fr-FR" b="1" dirty="0"/>
              <a:t>fiers de l’effort de leurs usagers / leurs élèves</a:t>
            </a:r>
            <a:endParaRPr lang="fr-FR" dirty="0"/>
          </a:p>
          <a:p>
            <a:pPr lvl="0"/>
            <a:r>
              <a:rPr lang="fr-FR" b="1" dirty="0" smtClean="0"/>
              <a:t>- Avoir </a:t>
            </a:r>
            <a:r>
              <a:rPr lang="fr-FR" b="1" dirty="0"/>
              <a:t>une influence positive sur leurs usagers / leurs élèves</a:t>
            </a:r>
            <a:endParaRPr lang="fr-FR" dirty="0"/>
          </a:p>
          <a:p>
            <a:pPr lvl="0"/>
            <a:r>
              <a:rPr lang="fr-FR" b="1" dirty="0" smtClean="0"/>
              <a:t>- Donner </a:t>
            </a:r>
            <a:r>
              <a:rPr lang="fr-FR" b="1" dirty="0"/>
              <a:t>à leurs usagers / leurs élèves une bonne prestation / éducation et de bonnes chances pour le futur (quelle que soit la manière dont ils le définissent)</a:t>
            </a:r>
            <a:endParaRPr lang="fr-FR" dirty="0"/>
          </a:p>
          <a:p>
            <a:pPr lvl="0"/>
            <a:r>
              <a:rPr lang="fr-FR" b="1" dirty="0" smtClean="0"/>
              <a:t>- Aider </a:t>
            </a:r>
            <a:r>
              <a:rPr lang="fr-FR" b="1" dirty="0"/>
              <a:t>et soutenir leurs usagers / leurs élèves dans le processus d’apprentissage et de socialisation dans la vie / l’organisation / l’école.</a:t>
            </a:r>
            <a:endParaRPr lang="fr-FR" dirty="0"/>
          </a:p>
          <a:p>
            <a:pPr lvl="0"/>
            <a:r>
              <a:rPr lang="fr-FR" b="1" dirty="0" smtClean="0"/>
              <a:t>- Avoir </a:t>
            </a:r>
            <a:r>
              <a:rPr lang="fr-FR" b="1" dirty="0"/>
              <a:t>une bonne relation avec leurs usagers / leurs élèves et leurs proches.</a:t>
            </a:r>
            <a:endParaRPr lang="fr-FR" dirty="0"/>
          </a:p>
          <a:p>
            <a:pPr lvl="0"/>
            <a:r>
              <a:rPr lang="fr-FR" b="1" dirty="0" smtClean="0"/>
              <a:t>- Renforcer </a:t>
            </a:r>
            <a:r>
              <a:rPr lang="fr-FR" b="1" dirty="0"/>
              <a:t>les habiletés et les compétences de leurs usagers / leurs élèves.</a:t>
            </a:r>
            <a:endParaRPr lang="fr-FR" dirty="0"/>
          </a:p>
          <a:p>
            <a:pPr lvl="0"/>
            <a:r>
              <a:rPr lang="fr-FR" b="1" dirty="0" smtClean="0"/>
              <a:t>- Avoir </a:t>
            </a:r>
            <a:r>
              <a:rPr lang="fr-FR" b="1" dirty="0"/>
              <a:t>de l’espoir concernant leurs usagers / leurs élèves.</a:t>
            </a:r>
            <a:endParaRPr lang="fr-FR" dirty="0"/>
          </a:p>
          <a:p>
            <a:pPr lvl="0"/>
            <a:r>
              <a:rPr lang="fr-FR" b="1" dirty="0" smtClean="0"/>
              <a:t>- Coopérer </a:t>
            </a:r>
            <a:r>
              <a:rPr lang="fr-FR" b="1" dirty="0"/>
              <a:t>avec d’autres professionnels, s’ils sont respectés comme « experts » dans leur contexte.</a:t>
            </a:r>
            <a:endParaRPr lang="fr-FR" dirty="0"/>
          </a:p>
          <a:p>
            <a:pPr lvl="0"/>
            <a:r>
              <a:rPr lang="fr-FR" b="1" dirty="0" smtClean="0"/>
              <a:t>- Ressentir </a:t>
            </a:r>
            <a:r>
              <a:rPr lang="fr-FR" b="1" dirty="0"/>
              <a:t>qu’ils sont de bons professionnels/ de bons instituteurs</a:t>
            </a:r>
            <a:endParaRPr lang="fr-FR" dirty="0"/>
          </a:p>
          <a:p>
            <a:r>
              <a:rPr lang="fr-FR" b="1" dirty="0"/>
              <a:t> </a:t>
            </a:r>
            <a:endParaRPr lang="fr-FR" dirty="0"/>
          </a:p>
          <a:p>
            <a:pPr lvl="0"/>
            <a:r>
              <a:rPr lang="fr-FR" b="1" dirty="0" smtClean="0"/>
              <a:t>                                                             </a:t>
            </a:r>
            <a:endParaRPr lang="fr-FR" dirty="0"/>
          </a:p>
          <a:p>
            <a:endParaRPr lang="fr-FR" dirty="0"/>
          </a:p>
        </p:txBody>
      </p:sp>
    </p:spTree>
    <p:extLst>
      <p:ext uri="{BB962C8B-B14F-4D97-AF65-F5344CB8AC3E}">
        <p14:creationId xmlns:p14="http://schemas.microsoft.com/office/powerpoint/2010/main" val="12583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9756" y="1196751"/>
            <a:ext cx="11737304" cy="5441077"/>
          </a:xfrm>
        </p:spPr>
        <p:txBody>
          <a:bodyPr>
            <a:normAutofit/>
          </a:bodyPr>
          <a:lstStyle/>
          <a:p>
            <a:endParaRPr lang="fr-FR" b="1" dirty="0" smtClean="0"/>
          </a:p>
          <a:p>
            <a:r>
              <a:rPr lang="fr-FR" sz="3400" b="1" i="1" dirty="0" smtClean="0"/>
              <a:t>La première rencontre :</a:t>
            </a:r>
          </a:p>
          <a:p>
            <a:endParaRPr lang="fr-FR" b="1" i="1" dirty="0"/>
          </a:p>
          <a:p>
            <a:r>
              <a:rPr lang="fr-FR" b="1" i="1" dirty="0" smtClean="0"/>
              <a:t>S </a:t>
            </a:r>
            <a:r>
              <a:rPr lang="fr-FR" b="1" i="1" dirty="0"/>
              <a:t>’il n’existe pas de modèle standard, on s’accorde la plupart du temps, à organiser le premier entretien sur 4 temps successifs : 	 </a:t>
            </a:r>
            <a:endParaRPr lang="fr-FR" b="1" i="1" dirty="0" smtClean="0"/>
          </a:p>
          <a:p>
            <a:endParaRPr lang="fr-FR" b="1" i="1" dirty="0"/>
          </a:p>
          <a:p>
            <a:r>
              <a:rPr lang="fr-FR" b="1" i="1" dirty="0" smtClean="0"/>
              <a:t>				1</a:t>
            </a:r>
            <a:r>
              <a:rPr lang="fr-FR" b="1" i="1" dirty="0"/>
              <a:t>) l’accueil, faire connaissance</a:t>
            </a:r>
            <a:endParaRPr lang="fr-FR" dirty="0"/>
          </a:p>
          <a:p>
            <a:r>
              <a:rPr lang="fr-FR" b="1" i="1" dirty="0"/>
              <a:t>    				2) l’exposé des difficultés ; des problèmes</a:t>
            </a:r>
            <a:endParaRPr lang="fr-FR" dirty="0"/>
          </a:p>
          <a:p>
            <a:r>
              <a:rPr lang="fr-FR" b="1" i="1" dirty="0"/>
              <a:t>				3) phase d’interactions entre les membres du système</a:t>
            </a:r>
            <a:endParaRPr lang="fr-FR" dirty="0"/>
          </a:p>
          <a:p>
            <a:r>
              <a:rPr lang="fr-FR" b="1" i="1" dirty="0"/>
              <a:t>				4</a:t>
            </a:r>
            <a:r>
              <a:rPr lang="fr-FR" b="1" i="1" dirty="0" smtClean="0"/>
              <a:t>) quels </a:t>
            </a:r>
            <a:r>
              <a:rPr lang="fr-FR" b="1" i="1" dirty="0"/>
              <a:t>objectifs envisager</a:t>
            </a:r>
            <a:endParaRPr lang="fr-FR" dirty="0"/>
          </a:p>
          <a:p>
            <a:pPr lvl="0"/>
            <a:endParaRPr lang="fr-FR" dirty="0"/>
          </a:p>
          <a:p>
            <a:r>
              <a:rPr lang="fr-FR" b="1" dirty="0"/>
              <a:t> </a:t>
            </a:r>
            <a:endParaRPr lang="fr-FR" dirty="0"/>
          </a:p>
          <a:p>
            <a:pPr lvl="0"/>
            <a:r>
              <a:rPr lang="fr-FR" b="1" dirty="0" smtClean="0"/>
              <a:t>                                                             </a:t>
            </a:r>
            <a:endParaRPr lang="fr-FR" dirty="0"/>
          </a:p>
          <a:p>
            <a:endParaRPr lang="fr-FR" dirty="0"/>
          </a:p>
        </p:txBody>
      </p:sp>
    </p:spTree>
    <p:extLst>
      <p:ext uri="{BB962C8B-B14F-4D97-AF65-F5344CB8AC3E}">
        <p14:creationId xmlns:p14="http://schemas.microsoft.com/office/powerpoint/2010/main" val="2672914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9756" y="480273"/>
            <a:ext cx="11737304" cy="6408712"/>
          </a:xfrm>
        </p:spPr>
        <p:txBody>
          <a:bodyPr>
            <a:normAutofit/>
          </a:bodyPr>
          <a:lstStyle/>
          <a:p>
            <a:endParaRPr lang="fr-FR" b="1" dirty="0" smtClean="0"/>
          </a:p>
          <a:p>
            <a:r>
              <a:rPr lang="fr-FR" b="1" i="1" dirty="0"/>
              <a:t>Faire en sorte que chacun des participants puisse dire ce qu’il attend de l’intervention du travailleur social est à la fois une aide pour ce dernier à se fixer des objectifs et une bonne indication sur l’implication de chacun. </a:t>
            </a:r>
            <a:endParaRPr lang="fr-FR" b="1" i="1" dirty="0" smtClean="0"/>
          </a:p>
          <a:p>
            <a:endParaRPr lang="fr-FR" dirty="0"/>
          </a:p>
          <a:p>
            <a:r>
              <a:rPr lang="fr-FR" b="1" i="1" dirty="0"/>
              <a:t>Qu’est-ce que vous attendez concrètement des entretiens que nous pourrons avoir ensemble ? Qu’est-ce qui, pour vous, constituerait un progrès </a:t>
            </a:r>
            <a:r>
              <a:rPr lang="fr-FR" b="1" i="1" dirty="0" smtClean="0"/>
              <a:t>?</a:t>
            </a:r>
          </a:p>
          <a:p>
            <a:endParaRPr lang="fr-FR" dirty="0"/>
          </a:p>
          <a:p>
            <a:r>
              <a:rPr lang="fr-FR" b="1" i="1" dirty="0"/>
              <a:t>Qu’est-ce que vous personnellement, êtes-vous prêt à faire pour que ça change ? Est-ce que je peux compter sur votre présence régulière aux entretiens </a:t>
            </a:r>
            <a:r>
              <a:rPr lang="fr-FR" b="1" i="1" dirty="0" smtClean="0"/>
              <a:t>?</a:t>
            </a:r>
          </a:p>
          <a:p>
            <a:endParaRPr lang="fr-FR" dirty="0"/>
          </a:p>
          <a:p>
            <a:r>
              <a:rPr lang="fr-FR" b="1" i="1" dirty="0"/>
              <a:t>Explorer les attentes et les objectifs de chacun, les clarifier devant l’ensemble de la famille est  aussi une façon d’éviter les étiquettes, les catégories, les représentations hâtives et définitives</a:t>
            </a:r>
            <a:r>
              <a:rPr lang="fr-FR" i="1" dirty="0"/>
              <a:t>.</a:t>
            </a:r>
            <a:endParaRPr lang="fr-FR" dirty="0"/>
          </a:p>
          <a:p>
            <a:r>
              <a:rPr lang="fr-FR" b="1" dirty="0"/>
              <a:t> </a:t>
            </a:r>
            <a:endParaRPr lang="fr-FR" dirty="0"/>
          </a:p>
          <a:p>
            <a:pPr lvl="0"/>
            <a:r>
              <a:rPr lang="fr-FR" b="1" dirty="0" smtClean="0"/>
              <a:t>                                                             </a:t>
            </a:r>
            <a:endParaRPr lang="fr-FR" dirty="0"/>
          </a:p>
          <a:p>
            <a:endParaRPr lang="fr-FR" dirty="0"/>
          </a:p>
        </p:txBody>
      </p:sp>
    </p:spTree>
    <p:extLst>
      <p:ext uri="{BB962C8B-B14F-4D97-AF65-F5344CB8AC3E}">
        <p14:creationId xmlns:p14="http://schemas.microsoft.com/office/powerpoint/2010/main" val="358447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49796" y="480273"/>
            <a:ext cx="11377264" cy="6408712"/>
          </a:xfrm>
        </p:spPr>
        <p:txBody>
          <a:bodyPr>
            <a:normAutofit fontScale="92500" lnSpcReduction="10000"/>
          </a:bodyPr>
          <a:lstStyle/>
          <a:p>
            <a:endParaRPr lang="fr-FR" b="1" dirty="0" smtClean="0"/>
          </a:p>
          <a:p>
            <a:r>
              <a:rPr lang="fr-FR" sz="3700" b="1" i="1" dirty="0" smtClean="0"/>
              <a:t>Le panier à problèmes</a:t>
            </a:r>
            <a:r>
              <a:rPr lang="fr-FR" b="1" i="1" dirty="0" smtClean="0"/>
              <a:t> :</a:t>
            </a:r>
          </a:p>
          <a:p>
            <a:endParaRPr lang="fr-FR" b="1" i="1" dirty="0"/>
          </a:p>
          <a:p>
            <a:pPr lvl="0"/>
            <a:r>
              <a:rPr lang="fr-FR" b="1" i="1" dirty="0" smtClean="0"/>
              <a:t>- Est-il </a:t>
            </a:r>
            <a:r>
              <a:rPr lang="fr-FR" b="1" i="1" dirty="0"/>
              <a:t>lourd ?</a:t>
            </a:r>
            <a:endParaRPr lang="fr-FR" dirty="0"/>
          </a:p>
          <a:p>
            <a:pPr lvl="0"/>
            <a:r>
              <a:rPr lang="fr-FR" b="1" i="1" dirty="0" smtClean="0"/>
              <a:t>- Qu’est-ce </a:t>
            </a:r>
            <a:r>
              <a:rPr lang="fr-FR" b="1" i="1" dirty="0"/>
              <a:t>qui pèse actuellement le plus dans ce panier ?</a:t>
            </a:r>
            <a:endParaRPr lang="fr-FR" dirty="0"/>
          </a:p>
          <a:p>
            <a:pPr lvl="0"/>
            <a:r>
              <a:rPr lang="fr-FR" b="1" i="1" dirty="0" smtClean="0"/>
              <a:t>- Y </a:t>
            </a:r>
            <a:r>
              <a:rPr lang="fr-FR" b="1" i="1" dirty="0" err="1"/>
              <a:t>a-t-il</a:t>
            </a:r>
            <a:r>
              <a:rPr lang="fr-FR" b="1" i="1" dirty="0"/>
              <a:t> d’autres choses qui vous inquiètent, qui vous font souffrir ?</a:t>
            </a:r>
            <a:endParaRPr lang="fr-FR" dirty="0"/>
          </a:p>
          <a:p>
            <a:pPr lvl="0"/>
            <a:r>
              <a:rPr lang="fr-FR" b="1" i="1" dirty="0" smtClean="0"/>
              <a:t>- Quand </a:t>
            </a:r>
            <a:r>
              <a:rPr lang="fr-FR" b="1" i="1" dirty="0"/>
              <a:t>ce panier </a:t>
            </a:r>
            <a:r>
              <a:rPr lang="fr-FR" b="1" i="1" dirty="0" err="1"/>
              <a:t>a-t-il</a:t>
            </a:r>
            <a:r>
              <a:rPr lang="fr-FR" b="1" i="1" dirty="0"/>
              <a:t> été le plus lourd pour vous ? Et le plus léger ?</a:t>
            </a:r>
            <a:endParaRPr lang="fr-FR" dirty="0"/>
          </a:p>
          <a:p>
            <a:pPr lvl="0"/>
            <a:r>
              <a:rPr lang="fr-FR" b="1" i="1" dirty="0" smtClean="0"/>
              <a:t>- Y </a:t>
            </a:r>
            <a:r>
              <a:rPr lang="fr-FR" b="1" i="1" dirty="0" err="1"/>
              <a:t>a-t-il</a:t>
            </a:r>
            <a:r>
              <a:rPr lang="fr-FR" b="1" i="1" dirty="0"/>
              <a:t> eu un moment où le panier était vide ?</a:t>
            </a:r>
            <a:endParaRPr lang="fr-FR" dirty="0"/>
          </a:p>
          <a:p>
            <a:pPr lvl="0"/>
            <a:r>
              <a:rPr lang="fr-FR" b="1" i="1" dirty="0" smtClean="0"/>
              <a:t>- Pour </a:t>
            </a:r>
            <a:r>
              <a:rPr lang="fr-FR" b="1" i="1" dirty="0"/>
              <a:t>qui pèse-t-il le plus ?</a:t>
            </a:r>
            <a:endParaRPr lang="fr-FR" dirty="0"/>
          </a:p>
          <a:p>
            <a:pPr lvl="0"/>
            <a:r>
              <a:rPr lang="fr-FR" b="1" i="1" dirty="0" smtClean="0"/>
              <a:t>- Qui </a:t>
            </a:r>
            <a:r>
              <a:rPr lang="fr-FR" b="1" i="1" dirty="0"/>
              <a:t>peut alléger ce panier dans la famille ?</a:t>
            </a:r>
            <a:endParaRPr lang="fr-FR" dirty="0"/>
          </a:p>
          <a:p>
            <a:pPr lvl="0"/>
            <a:r>
              <a:rPr lang="fr-FR" b="1" i="1" dirty="0" smtClean="0"/>
              <a:t>- Que </a:t>
            </a:r>
            <a:r>
              <a:rPr lang="fr-FR" b="1" i="1" dirty="0"/>
              <a:t>se </a:t>
            </a:r>
            <a:r>
              <a:rPr lang="fr-FR" b="1" i="1" dirty="0" err="1"/>
              <a:t>passerait-il</a:t>
            </a:r>
            <a:r>
              <a:rPr lang="fr-FR" b="1" i="1" dirty="0"/>
              <a:t> dans la famille si ce panier s’allégeait ?</a:t>
            </a:r>
            <a:endParaRPr lang="fr-FR" dirty="0"/>
          </a:p>
          <a:p>
            <a:pPr lvl="0"/>
            <a:r>
              <a:rPr lang="fr-FR" b="1" i="1" dirty="0" smtClean="0"/>
              <a:t>- Pour </a:t>
            </a:r>
            <a:r>
              <a:rPr lang="fr-FR" b="1" i="1" dirty="0"/>
              <a:t>vous, ce panier </a:t>
            </a:r>
            <a:r>
              <a:rPr lang="fr-FR" b="1" i="1" dirty="0" err="1"/>
              <a:t>a-t-il</a:t>
            </a:r>
            <a:r>
              <a:rPr lang="fr-FR" b="1" i="1" dirty="0"/>
              <a:t> un double fond ?</a:t>
            </a:r>
            <a:endParaRPr lang="fr-FR" dirty="0"/>
          </a:p>
          <a:p>
            <a:pPr lvl="0"/>
            <a:r>
              <a:rPr lang="fr-FR" b="1" i="1" dirty="0" smtClean="0"/>
              <a:t>- Si </a:t>
            </a:r>
            <a:r>
              <a:rPr lang="fr-FR" b="1" i="1" dirty="0"/>
              <a:t>vous deviez  transformer le contenu de ce panier en un animal, un objet, une image, une musique, qu’est-ce que ça serait ?</a:t>
            </a:r>
            <a:endParaRPr lang="fr-FR" dirty="0"/>
          </a:p>
          <a:p>
            <a:pPr lvl="0"/>
            <a:r>
              <a:rPr lang="fr-FR" b="1" i="1" dirty="0"/>
              <a:t> </a:t>
            </a:r>
            <a:r>
              <a:rPr lang="fr-FR" b="1" i="1" dirty="0" smtClean="0"/>
              <a:t>- A </a:t>
            </a:r>
            <a:r>
              <a:rPr lang="fr-FR" b="1" i="1" dirty="0"/>
              <a:t>qui </a:t>
            </a:r>
            <a:r>
              <a:rPr lang="fr-FR" b="1" i="1" dirty="0" err="1"/>
              <a:t>tendez-vous</a:t>
            </a:r>
            <a:r>
              <a:rPr lang="fr-FR" b="1" i="1" dirty="0"/>
              <a:t> maintenant ce panier ?</a:t>
            </a:r>
            <a:endParaRPr lang="fr-FR" dirty="0"/>
          </a:p>
          <a:p>
            <a:endParaRPr lang="fr-FR" dirty="0"/>
          </a:p>
          <a:p>
            <a:r>
              <a:rPr lang="fr-FR" b="1" dirty="0"/>
              <a:t> </a:t>
            </a:r>
            <a:endParaRPr lang="fr-FR" dirty="0"/>
          </a:p>
          <a:p>
            <a:pPr lvl="0"/>
            <a:r>
              <a:rPr lang="fr-FR" b="1" dirty="0" smtClean="0"/>
              <a:t>                                                             </a:t>
            </a:r>
            <a:endParaRPr lang="fr-FR" dirty="0"/>
          </a:p>
          <a:p>
            <a:endParaRPr lang="fr-FR" dirty="0"/>
          </a:p>
        </p:txBody>
      </p:sp>
    </p:spTree>
    <p:extLst>
      <p:ext uri="{BB962C8B-B14F-4D97-AF65-F5344CB8AC3E}">
        <p14:creationId xmlns:p14="http://schemas.microsoft.com/office/powerpoint/2010/main" val="3043484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9756" y="2060848"/>
            <a:ext cx="11737304" cy="3452783"/>
          </a:xfrm>
        </p:spPr>
        <p:txBody>
          <a:bodyPr>
            <a:normAutofit lnSpcReduction="10000"/>
          </a:bodyPr>
          <a:lstStyle/>
          <a:p>
            <a:endParaRPr lang="fr-FR" b="1" dirty="0" smtClean="0"/>
          </a:p>
          <a:p>
            <a:r>
              <a:rPr lang="fr-FR" b="1" dirty="0"/>
              <a:t>Selon Philippe Caillé, un objet flottant est « une structuration temporaire de la rencontre autour du partage d’un but précis, dans le but de créer de l’espace là où menace la collusion paralysante, de faire apparaître du « non-encore-dit » là où tout semble maintes fois avoir été répété, d’inventer un obstacle générateur de surprise et d’innovation là où le chemin semblait d’avance tout tracé » (Caillé, 2004)</a:t>
            </a:r>
            <a:endParaRPr lang="fr-FR" dirty="0"/>
          </a:p>
          <a:p>
            <a:endParaRPr lang="fr-FR" dirty="0"/>
          </a:p>
          <a:p>
            <a:r>
              <a:rPr lang="fr-FR" b="1" dirty="0"/>
              <a:t> </a:t>
            </a:r>
            <a:endParaRPr lang="fr-FR" dirty="0"/>
          </a:p>
          <a:p>
            <a:pPr lvl="0"/>
            <a:r>
              <a:rPr lang="fr-FR" b="1" dirty="0" smtClean="0"/>
              <a:t>                                                             </a:t>
            </a:r>
            <a:endParaRPr lang="fr-FR" dirty="0"/>
          </a:p>
          <a:p>
            <a:endParaRPr lang="fr-FR" dirty="0"/>
          </a:p>
        </p:txBody>
      </p:sp>
    </p:spTree>
    <p:extLst>
      <p:ext uri="{BB962C8B-B14F-4D97-AF65-F5344CB8AC3E}">
        <p14:creationId xmlns:p14="http://schemas.microsoft.com/office/powerpoint/2010/main" val="2207949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Et si on s’en parlait pour mieux se connaître!</a:t>
            </a:r>
            <a:endParaRPr lang="fr-FR" dirty="0"/>
          </a:p>
        </p:txBody>
      </p:sp>
      <p:sp>
        <p:nvSpPr>
          <p:cNvPr id="3" name="Subtitle 2"/>
          <p:cNvSpPr>
            <a:spLocks noGrp="1"/>
          </p:cNvSpPr>
          <p:nvPr>
            <p:ph type="subTitle" idx="1"/>
          </p:nvPr>
        </p:nvSpPr>
        <p:spPr/>
        <p:txBody>
          <a:bodyPr/>
          <a:lstStyle/>
          <a:p>
            <a:r>
              <a:rPr lang="fr-FR" dirty="0" smtClean="0"/>
              <a:t>En mettant les représentations au service de l’intervention, de l’accompagnement.</a:t>
            </a:r>
          </a:p>
          <a:p>
            <a:r>
              <a:rPr lang="fr-FR" dirty="0" smtClean="0"/>
              <a:t>Comment créer la relation ? Comment accompagner les familles à se prendre en charge? Comment les aider à s’aider?</a:t>
            </a:r>
            <a:endParaRPr lang="fr-FR" dirty="0"/>
          </a:p>
        </p:txBody>
      </p:sp>
    </p:spTree>
    <p:extLst>
      <p:ext uri="{BB962C8B-B14F-4D97-AF65-F5344CB8AC3E}">
        <p14:creationId xmlns:p14="http://schemas.microsoft.com/office/powerpoint/2010/main" val="3178140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Quelques définitions…</a:t>
            </a:r>
            <a:endParaRPr lang="fr-FR" dirty="0"/>
          </a:p>
        </p:txBody>
      </p:sp>
      <p:sp>
        <p:nvSpPr>
          <p:cNvPr id="3" name="Content Placeholder 2"/>
          <p:cNvSpPr>
            <a:spLocks noGrp="1"/>
          </p:cNvSpPr>
          <p:nvPr>
            <p:ph idx="1"/>
          </p:nvPr>
        </p:nvSpPr>
        <p:spPr/>
        <p:txBody>
          <a:bodyPr/>
          <a:lstStyle/>
          <a:p>
            <a:r>
              <a:rPr lang="fr-FR" dirty="0" smtClean="0"/>
              <a:t>Au sujet de la communication, un postulat:</a:t>
            </a:r>
          </a:p>
          <a:p>
            <a:pPr marL="0" indent="0">
              <a:buNone/>
            </a:pPr>
            <a:r>
              <a:rPr lang="fr-FR" dirty="0" smtClean="0"/>
              <a:t>On ne peut pas ne pas communiquer: le comportement n’ayant pas de contraire, on ne peut pas ne pas avoir de comportement. Donc en situation de coprésence, qu’on le veuille ou non, qu’on agisse ou non, qu’on s’exprime ou non, tout a valeur de message. Les autres, en retour ne peuvent pas ne pas réagir à ces communications. Toute situation de coprésence est peu ou prou interactive.</a:t>
            </a:r>
          </a:p>
          <a:p>
            <a:pPr marL="0" indent="0">
              <a:buNone/>
            </a:pPr>
            <a:endParaRPr lang="fr-FR" dirty="0"/>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3672494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414" y="1412776"/>
            <a:ext cx="9396534" cy="3921225"/>
          </a:xfrm>
        </p:spPr>
        <p:txBody>
          <a:bodyPr>
            <a:normAutofit/>
          </a:bodyPr>
          <a:lstStyle/>
          <a:p>
            <a:r>
              <a:rPr lang="fr-FR" b="1" i="1" dirty="0"/>
              <a:t>Par système, on entend « un ensemble d’éléments différenciés en interactions dynamiques, organisés en fonction d’une finalité, dans un contexte déterminé ».</a:t>
            </a:r>
            <a:endParaRPr lang="fr-FR" dirty="0"/>
          </a:p>
          <a:p>
            <a:r>
              <a:rPr lang="fr-FR" b="1" i="1" dirty="0"/>
              <a:t>« La famille est un système ouvert, constitué d’individus dont les </a:t>
            </a:r>
            <a:r>
              <a:rPr lang="fr-FR" b="1" i="1" dirty="0" smtClean="0"/>
              <a:t>attributs </a:t>
            </a:r>
            <a:r>
              <a:rPr lang="fr-FR" b="1" i="1" dirty="0"/>
              <a:t>sont énoncés en termes de rôles et des fonctions. Leurs interactions sont évaluées en termes d’informations. Comme chaque système, la famille est soumise à des mécanismes de morphogénèse et de </a:t>
            </a:r>
            <a:r>
              <a:rPr lang="fr-FR" b="1" i="1" dirty="0" err="1"/>
              <a:t>morphostase</a:t>
            </a:r>
            <a:r>
              <a:rPr lang="fr-FR" b="1" i="1" dirty="0" smtClean="0"/>
              <a:t>. </a:t>
            </a:r>
            <a:r>
              <a:rPr lang="fr-FR" b="1" i="1" smtClean="0"/>
              <a:t>»</a:t>
            </a:r>
            <a:endParaRPr lang="fr-FR" dirty="0"/>
          </a:p>
          <a:p>
            <a:endParaRPr lang="fr-FR" dirty="0"/>
          </a:p>
        </p:txBody>
      </p:sp>
    </p:spTree>
    <p:extLst>
      <p:ext uri="{BB962C8B-B14F-4D97-AF65-F5344CB8AC3E}">
        <p14:creationId xmlns:p14="http://schemas.microsoft.com/office/powerpoint/2010/main" val="270907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414" y="1412776"/>
            <a:ext cx="9396534" cy="3921225"/>
          </a:xfrm>
        </p:spPr>
        <p:txBody>
          <a:bodyPr>
            <a:normAutofit/>
          </a:bodyPr>
          <a:lstStyle/>
          <a:p>
            <a:r>
              <a:rPr lang="fr-FR" b="1" i="1" dirty="0"/>
              <a:t>« La morphogénèse : il s’agit de la formation, dans un système, de nouvelles structures grâce à l’amplification d’un simple changement par rétroaction positive. Appliquée au fonctionnement du système familial, cette notion renvoie à son adaptabilité face aux différents passages d’une phase à l’autre du cycle de vie ou face à une situation de crise, toutes choses qui exigent une modification des modèles d’interactions habituels. La notion de morphogénèse est complémentaire de celle de </a:t>
            </a:r>
            <a:r>
              <a:rPr lang="fr-FR" b="1" i="1" dirty="0" err="1"/>
              <a:t>morphostase</a:t>
            </a:r>
            <a:r>
              <a:rPr lang="fr-FR" b="1" i="1" dirty="0"/>
              <a:t>, ces deux mécanismes étant en constant équilibre. »</a:t>
            </a:r>
            <a:endParaRPr lang="fr-FR" dirty="0"/>
          </a:p>
          <a:p>
            <a:endParaRPr lang="fr-FR" dirty="0"/>
          </a:p>
        </p:txBody>
      </p:sp>
    </p:spTree>
    <p:extLst>
      <p:ext uri="{BB962C8B-B14F-4D97-AF65-F5344CB8AC3E}">
        <p14:creationId xmlns:p14="http://schemas.microsoft.com/office/powerpoint/2010/main" val="4150188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414" y="1412776"/>
            <a:ext cx="9396534" cy="3921225"/>
          </a:xfrm>
        </p:spPr>
        <p:txBody>
          <a:bodyPr>
            <a:normAutofit/>
          </a:bodyPr>
          <a:lstStyle/>
          <a:p>
            <a:r>
              <a:rPr lang="fr-FR" b="1" i="1" dirty="0"/>
              <a:t>« La </a:t>
            </a:r>
            <a:r>
              <a:rPr lang="fr-FR" b="1" i="1" dirty="0" err="1"/>
              <a:t>morphostase</a:t>
            </a:r>
            <a:r>
              <a:rPr lang="fr-FR" b="1" i="1" dirty="0"/>
              <a:t> : Parmi les mécanismes d’adaptation d’un système face à une </a:t>
            </a:r>
            <a:r>
              <a:rPr lang="fr-FR" b="1" i="1" dirty="0" smtClean="0"/>
              <a:t>modification de </a:t>
            </a:r>
            <a:r>
              <a:rPr lang="fr-FR" b="1" i="1" dirty="0"/>
              <a:t>son environnement, la </a:t>
            </a:r>
            <a:r>
              <a:rPr lang="fr-FR" b="1" i="1" dirty="0" err="1"/>
              <a:t>morphostase</a:t>
            </a:r>
            <a:r>
              <a:rPr lang="fr-FR" b="1" i="1" dirty="0"/>
              <a:t> constitue sa capacité à maintenir une structure grâce à la formation de boucles de rétroaction négative. Ce mécanisme est en constant équilibre avec celui de morphogénèse. Dans les familles rigides, l’accent peut être mis sur la diminution de l’adaptabilité due à l’amplification du phénomène de </a:t>
            </a:r>
            <a:r>
              <a:rPr lang="fr-FR" b="1" i="1" dirty="0" err="1"/>
              <a:t>morphostase</a:t>
            </a:r>
            <a:r>
              <a:rPr lang="fr-FR" b="1" i="1" dirty="0"/>
              <a:t> ».</a:t>
            </a:r>
            <a:endParaRPr lang="fr-FR" dirty="0"/>
          </a:p>
        </p:txBody>
      </p:sp>
    </p:spTree>
    <p:extLst>
      <p:ext uri="{BB962C8B-B14F-4D97-AF65-F5344CB8AC3E}">
        <p14:creationId xmlns:p14="http://schemas.microsoft.com/office/powerpoint/2010/main" val="3147692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13892" y="2132856"/>
            <a:ext cx="9396534" cy="2736304"/>
          </a:xfrm>
        </p:spPr>
        <p:txBody>
          <a:bodyPr>
            <a:normAutofit/>
          </a:bodyPr>
          <a:lstStyle/>
          <a:p>
            <a:r>
              <a:rPr lang="fr-FR" sz="3400" b="1" i="1" dirty="0"/>
              <a:t>Le système qui nous intéresse ici n’est pas que celui de la famille que nous recevons  mais bien celui que l’intervenant forme avec elle. On parle alors du système d’intervention.</a:t>
            </a:r>
            <a:endParaRPr lang="fr-FR" sz="3400" dirty="0"/>
          </a:p>
        </p:txBody>
      </p:sp>
    </p:spTree>
    <p:extLst>
      <p:ext uri="{BB962C8B-B14F-4D97-AF65-F5344CB8AC3E}">
        <p14:creationId xmlns:p14="http://schemas.microsoft.com/office/powerpoint/2010/main" val="1082490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3812" y="1268760"/>
            <a:ext cx="11233248" cy="4968552"/>
          </a:xfrm>
        </p:spPr>
        <p:txBody>
          <a:bodyPr>
            <a:normAutofit/>
          </a:bodyPr>
          <a:lstStyle/>
          <a:p>
            <a:r>
              <a:rPr lang="fr-FR" b="1" dirty="0"/>
              <a:t>Le terme « représentation », étymologiquement, signifie « action de replacer devant les yeux de quelqu’un » ; « présenter de nouveau » ; « rendre présent à l’esprit, à la vue </a:t>
            </a:r>
            <a:r>
              <a:rPr lang="fr-FR" b="1" dirty="0" smtClean="0"/>
              <a:t>»</a:t>
            </a:r>
          </a:p>
          <a:p>
            <a:endParaRPr lang="fr-FR" b="1" dirty="0"/>
          </a:p>
          <a:p>
            <a:r>
              <a:rPr lang="fr-FR" b="1" dirty="0"/>
              <a:t>L</a:t>
            </a:r>
            <a:r>
              <a:rPr lang="fr-FR" b="1" dirty="0" smtClean="0"/>
              <a:t>e </a:t>
            </a:r>
            <a:r>
              <a:rPr lang="fr-FR" b="1" dirty="0"/>
              <a:t>terme de « représentation mentale », nous indique qu’il s’agit de « l’image qu’un individu se fait d’une situation. Celle-ci est au confluent des sensations (ce que l’on perçoit) et de la mémoire (celle de toutes nos perceptions mais aussi celle de toutes les expériences que nous faisons). Dans une situation donnée, les sensations vont susciter l’activation d’informations contenues en mémoire ce qui provoquera les réactions du sujet. Comme toute activité humaine est organisée en vue d’une fin, la notion de représentation est proche de celle d’état mental, et donc du concept d’intentionnalité ». ( définitions issues de Wikipédia).</a:t>
            </a:r>
            <a:endParaRPr lang="fr-FR" dirty="0"/>
          </a:p>
          <a:p>
            <a:r>
              <a:rPr lang="fr-FR" dirty="0" smtClean="0"/>
              <a:t> </a:t>
            </a:r>
            <a:endParaRPr lang="fr-FR" sz="3400" dirty="0"/>
          </a:p>
        </p:txBody>
      </p:sp>
    </p:spTree>
    <p:extLst>
      <p:ext uri="{BB962C8B-B14F-4D97-AF65-F5344CB8AC3E}">
        <p14:creationId xmlns:p14="http://schemas.microsoft.com/office/powerpoint/2010/main" val="180758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5820" y="1772816"/>
            <a:ext cx="11233248" cy="3384376"/>
          </a:xfrm>
        </p:spPr>
        <p:txBody>
          <a:bodyPr>
            <a:normAutofit/>
          </a:bodyPr>
          <a:lstStyle/>
          <a:p>
            <a:r>
              <a:rPr lang="fr-FR" b="1" dirty="0"/>
              <a:t>Le terme « croyance » est défini comme « l’action de croire », « se fier à quelque chose ». Wikipédia ajoute qu’il s’agit là de « tenir quelque chose pour vrai, et ceci indépendamment des preuves éventuelles de son existence, réalité ou possibilité ».  La croyance semble donc une action plus engageante que la simple représentation. Mais peuvent-elles réellement être séparées ? Quand basculons-nous de la simple représentation, pour adopter une croyance, et quel est le degré de conscience qu’accompagne ce processus ?</a:t>
            </a:r>
            <a:endParaRPr lang="fr-FR" dirty="0"/>
          </a:p>
        </p:txBody>
      </p:sp>
    </p:spTree>
    <p:extLst>
      <p:ext uri="{BB962C8B-B14F-4D97-AF65-F5344CB8AC3E}">
        <p14:creationId xmlns:p14="http://schemas.microsoft.com/office/powerpoint/2010/main" val="323858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urves_16x9">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Curves_16x9">
      <a:majorFont>
        <a:latin typeface="Euphemia"/>
        <a:ea typeface=""/>
        <a:cs typeface=""/>
      </a:majorFont>
      <a:minorFont>
        <a:latin typeface="Euphemia"/>
        <a:ea typeface=""/>
        <a:cs typeface=""/>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miter lim="800000"/>
        </a:ln>
        <a:ln w="15875" cap="flat" cmpd="sng" algn="ctr">
          <a:solidFill>
            <a:schemeClr val="phClr">
              <a:shade val="80000"/>
              <a:lumMod val="90000"/>
            </a:schemeClr>
          </a:solidFill>
          <a:miter lim="800000"/>
        </a:ln>
        <a:ln w="25400" cap="flat" cmpd="sng" algn="ctr">
          <a:solidFill>
            <a:schemeClr val="phClr"/>
          </a:solidFill>
          <a:miter lim="800000"/>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miter lim="800000"/>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Curves_16x9">
      <a:majorFont>
        <a:latin typeface="Euphemia"/>
        <a:ea typeface=""/>
        <a:cs typeface=""/>
      </a:majorFont>
      <a:minorFont>
        <a:latin typeface="Euphemia"/>
        <a:ea typeface=""/>
        <a:cs typeface=""/>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miter lim="800000"/>
        </a:ln>
        <a:ln w="15875" cap="flat" cmpd="sng" algn="ctr">
          <a:solidFill>
            <a:schemeClr val="phClr">
              <a:shade val="80000"/>
              <a:lumMod val="90000"/>
            </a:schemeClr>
          </a:solidFill>
          <a:miter lim="800000"/>
        </a:ln>
        <a:ln w="25400" cap="flat" cmpd="sng" algn="ctr">
          <a:solidFill>
            <a:schemeClr val="phClr"/>
          </a:solidFill>
          <a:miter lim="800000"/>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rves_16x9">
      <a:dk1>
        <a:sysClr val="windowText" lastClr="000000"/>
      </a:dk1>
      <a:lt1>
        <a:sysClr val="window" lastClr="FFFFFF"/>
      </a:lt1>
      <a:dk2>
        <a:srgbClr val="1D4D53"/>
      </a:dk2>
      <a:lt2>
        <a:srgbClr val="96D2DA"/>
      </a:lt2>
      <a:accent1>
        <a:srgbClr val="00B1C5"/>
      </a:accent1>
      <a:accent2>
        <a:srgbClr val="49AF0A"/>
      </a:accent2>
      <a:accent3>
        <a:srgbClr val="6457DB"/>
      </a:accent3>
      <a:accent4>
        <a:srgbClr val="CF4895"/>
      </a:accent4>
      <a:accent5>
        <a:srgbClr val="0065E1"/>
      </a:accent5>
      <a:accent6>
        <a:srgbClr val="A84BE1"/>
      </a:accent6>
      <a:hlink>
        <a:srgbClr val="CF4895"/>
      </a:hlink>
      <a:folHlink>
        <a:srgbClr val="7F7F7F"/>
      </a:folHlink>
    </a:clrScheme>
    <a:fontScheme name="Curves_16x9">
      <a:majorFont>
        <a:latin typeface="Euphemia"/>
        <a:ea typeface=""/>
        <a:cs typeface=""/>
      </a:majorFont>
      <a:minorFont>
        <a:latin typeface="Euphemia"/>
        <a:ea typeface=""/>
        <a:cs typeface=""/>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miter lim="800000"/>
        </a:ln>
        <a:ln w="15875" cap="flat" cmpd="sng" algn="ctr">
          <a:solidFill>
            <a:schemeClr val="phClr">
              <a:shade val="80000"/>
              <a:lumMod val="90000"/>
            </a:schemeClr>
          </a:solidFill>
          <a:miter lim="800000"/>
        </a:ln>
        <a:ln w="25400" cap="flat" cmpd="sng" algn="ctr">
          <a:solidFill>
            <a:schemeClr val="phClr"/>
          </a:solidFill>
          <a:miter lim="800000"/>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25B0F34-2C6A-400C-8DB6-E70CD8FFFC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Courbes musicales (grand écran)</Template>
  <TotalTime>0</TotalTime>
  <Words>346</Words>
  <Application>Microsoft Office PowerPoint</Application>
  <PresentationFormat>Personnalisé</PresentationFormat>
  <Paragraphs>110</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Euphemia</vt:lpstr>
      <vt:lpstr>Wingdings</vt:lpstr>
      <vt:lpstr>Curves_16x9</vt:lpstr>
      <vt:lpstr>Parents et professionnels.</vt:lpstr>
      <vt:lpstr>Et si on s’en parlait pour mieux se connaître!</vt:lpstr>
      <vt:lpstr>Quelques définitions…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2016-11-03T09:42:02Z</dcterms:created>
  <dcterms:modified xsi:type="dcterms:W3CDTF">2016-11-22T16:56:47Z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TC028010949991</vt:lpwstr>
  </property>
</Properties>
</file>